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45"/>
  </p:notesMasterIdLst>
  <p:sldIdLst>
    <p:sldId id="654" r:id="rId2"/>
    <p:sldId id="714" r:id="rId3"/>
    <p:sldId id="330" r:id="rId4"/>
    <p:sldId id="766" r:id="rId5"/>
    <p:sldId id="767" r:id="rId6"/>
    <p:sldId id="670" r:id="rId7"/>
    <p:sldId id="799" r:id="rId8"/>
    <p:sldId id="703" r:id="rId9"/>
    <p:sldId id="710" r:id="rId10"/>
    <p:sldId id="802" r:id="rId11"/>
    <p:sldId id="803" r:id="rId12"/>
    <p:sldId id="449" r:id="rId13"/>
    <p:sldId id="800" r:id="rId14"/>
    <p:sldId id="801" r:id="rId15"/>
    <p:sldId id="789" r:id="rId16"/>
    <p:sldId id="790" r:id="rId17"/>
    <p:sldId id="791" r:id="rId18"/>
    <p:sldId id="792" r:id="rId19"/>
    <p:sldId id="793" r:id="rId20"/>
    <p:sldId id="794" r:id="rId21"/>
    <p:sldId id="795" r:id="rId22"/>
    <p:sldId id="796" r:id="rId23"/>
    <p:sldId id="797" r:id="rId24"/>
    <p:sldId id="768" r:id="rId25"/>
    <p:sldId id="671" r:id="rId26"/>
    <p:sldId id="741" r:id="rId27"/>
    <p:sldId id="720" r:id="rId28"/>
    <p:sldId id="727" r:id="rId29"/>
    <p:sldId id="724" r:id="rId30"/>
    <p:sldId id="711" r:id="rId31"/>
    <p:sldId id="712" r:id="rId32"/>
    <p:sldId id="499" r:id="rId33"/>
    <p:sldId id="804" r:id="rId34"/>
    <p:sldId id="280" r:id="rId35"/>
    <p:sldId id="437" r:id="rId36"/>
    <p:sldId id="438" r:id="rId37"/>
    <p:sldId id="281" r:id="rId38"/>
    <p:sldId id="333" r:id="rId39"/>
    <p:sldId id="709" r:id="rId40"/>
    <p:sldId id="737" r:id="rId41"/>
    <p:sldId id="738" r:id="rId42"/>
    <p:sldId id="805" r:id="rId43"/>
    <p:sldId id="508" r:id="rId44"/>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pitchFamily="-65" charset="0"/>
        <a:ea typeface="+mn-ea"/>
        <a:cs typeface="+mn-cs"/>
      </a:defRPr>
    </a:lvl1pPr>
    <a:lvl2pPr marL="457200" algn="l" rtl="0" fontAlgn="base">
      <a:spcBef>
        <a:spcPct val="0"/>
      </a:spcBef>
      <a:spcAft>
        <a:spcPct val="0"/>
      </a:spcAft>
      <a:defRPr kern="1200">
        <a:solidFill>
          <a:schemeClr val="tx1"/>
        </a:solidFill>
        <a:latin typeface="Arial" pitchFamily="-65" charset="0"/>
        <a:ea typeface="+mn-ea"/>
        <a:cs typeface="+mn-cs"/>
      </a:defRPr>
    </a:lvl2pPr>
    <a:lvl3pPr marL="914400" algn="l" rtl="0" fontAlgn="base">
      <a:spcBef>
        <a:spcPct val="0"/>
      </a:spcBef>
      <a:spcAft>
        <a:spcPct val="0"/>
      </a:spcAft>
      <a:defRPr kern="1200">
        <a:solidFill>
          <a:schemeClr val="tx1"/>
        </a:solidFill>
        <a:latin typeface="Arial" pitchFamily="-65" charset="0"/>
        <a:ea typeface="+mn-ea"/>
        <a:cs typeface="+mn-cs"/>
      </a:defRPr>
    </a:lvl3pPr>
    <a:lvl4pPr marL="1371600" algn="l" rtl="0" fontAlgn="base">
      <a:spcBef>
        <a:spcPct val="0"/>
      </a:spcBef>
      <a:spcAft>
        <a:spcPct val="0"/>
      </a:spcAft>
      <a:defRPr kern="1200">
        <a:solidFill>
          <a:schemeClr val="tx1"/>
        </a:solidFill>
        <a:latin typeface="Arial" pitchFamily="-65" charset="0"/>
        <a:ea typeface="+mn-ea"/>
        <a:cs typeface="+mn-cs"/>
      </a:defRPr>
    </a:lvl4pPr>
    <a:lvl5pPr marL="1828800" algn="l" rtl="0" fontAlgn="base">
      <a:spcBef>
        <a:spcPct val="0"/>
      </a:spcBef>
      <a:spcAft>
        <a:spcPct val="0"/>
      </a:spcAft>
      <a:defRPr kern="1200">
        <a:solidFill>
          <a:schemeClr val="tx1"/>
        </a:solidFill>
        <a:latin typeface="Arial" pitchFamily="-65" charset="0"/>
        <a:ea typeface="+mn-ea"/>
        <a:cs typeface="+mn-cs"/>
      </a:defRPr>
    </a:lvl5pPr>
    <a:lvl6pPr marL="2286000" algn="l" defTabSz="457200" rtl="0" eaLnBrk="1" latinLnBrk="0" hangingPunct="1">
      <a:defRPr kern="1200">
        <a:solidFill>
          <a:schemeClr val="tx1"/>
        </a:solidFill>
        <a:latin typeface="Arial" pitchFamily="-65" charset="0"/>
        <a:ea typeface="+mn-ea"/>
        <a:cs typeface="+mn-cs"/>
      </a:defRPr>
    </a:lvl6pPr>
    <a:lvl7pPr marL="2743200" algn="l" defTabSz="457200" rtl="0" eaLnBrk="1" latinLnBrk="0" hangingPunct="1">
      <a:defRPr kern="1200">
        <a:solidFill>
          <a:schemeClr val="tx1"/>
        </a:solidFill>
        <a:latin typeface="Arial" pitchFamily="-65" charset="0"/>
        <a:ea typeface="+mn-ea"/>
        <a:cs typeface="+mn-cs"/>
      </a:defRPr>
    </a:lvl7pPr>
    <a:lvl8pPr marL="3200400" algn="l" defTabSz="457200" rtl="0" eaLnBrk="1" latinLnBrk="0" hangingPunct="1">
      <a:defRPr kern="1200">
        <a:solidFill>
          <a:schemeClr val="tx1"/>
        </a:solidFill>
        <a:latin typeface="Arial" pitchFamily="-65" charset="0"/>
        <a:ea typeface="+mn-ea"/>
        <a:cs typeface="+mn-cs"/>
      </a:defRPr>
    </a:lvl8pPr>
    <a:lvl9pPr marL="3657600" algn="l" defTabSz="457200" rtl="0" eaLnBrk="1" latinLnBrk="0" hangingPunct="1">
      <a:defRPr kern="1200">
        <a:solidFill>
          <a:schemeClr val="tx1"/>
        </a:solidFill>
        <a:latin typeface="Arial" pitchFamily="-65"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8873" autoAdjust="0"/>
  </p:normalViewPr>
  <p:slideViewPr>
    <p:cSldViewPr>
      <p:cViewPr varScale="1">
        <p:scale>
          <a:sx n="54" d="100"/>
          <a:sy n="54" d="100"/>
        </p:scale>
        <p:origin x="2256" y="36"/>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524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jflores:Library:Caches:TemporaryItems:Outlook%20Temp:protrator%20chart%20in%20exce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8930239705418"/>
          <c:y val="6.0109289617486301E-2"/>
          <c:w val="0.69223018063837205"/>
          <c:h val="0.93715846994535501"/>
        </c:manualLayout>
      </c:layout>
      <c:pieChart>
        <c:varyColors val="1"/>
        <c:ser>
          <c:idx val="0"/>
          <c:order val="0"/>
          <c:dPt>
            <c:idx val="0"/>
            <c:bubble3D val="0"/>
            <c:spPr>
              <a:solidFill>
                <a:srgbClr val="D60000"/>
              </a:solidFill>
              <a:ln>
                <a:solidFill>
                  <a:sysClr val="windowText" lastClr="000000"/>
                </a:solidFill>
              </a:ln>
            </c:spPr>
            <c:extLst>
              <c:ext xmlns:c16="http://schemas.microsoft.com/office/drawing/2014/chart" uri="{C3380CC4-5D6E-409C-BE32-E72D297353CC}">
                <c16:uniqueId val="{00000001-FF50-8548-82BD-B4AA790B3E30}"/>
              </c:ext>
            </c:extLst>
          </c:dPt>
          <c:dPt>
            <c:idx val="1"/>
            <c:bubble3D val="0"/>
            <c:spPr>
              <a:solidFill>
                <a:srgbClr val="FFFF00"/>
              </a:solidFill>
              <a:ln w="6350">
                <a:solidFill>
                  <a:schemeClr val="tx1"/>
                </a:solidFill>
              </a:ln>
            </c:spPr>
            <c:extLst>
              <c:ext xmlns:c16="http://schemas.microsoft.com/office/drawing/2014/chart" uri="{C3380CC4-5D6E-409C-BE32-E72D297353CC}">
                <c16:uniqueId val="{00000003-FF50-8548-82BD-B4AA790B3E30}"/>
              </c:ext>
            </c:extLst>
          </c:dPt>
          <c:dPt>
            <c:idx val="2"/>
            <c:bubble3D val="0"/>
            <c:spPr>
              <a:solidFill>
                <a:srgbClr val="5FD031"/>
              </a:solidFill>
              <a:ln>
                <a:solidFill>
                  <a:schemeClr val="tx1"/>
                </a:solidFill>
              </a:ln>
            </c:spPr>
            <c:extLst>
              <c:ext xmlns:c16="http://schemas.microsoft.com/office/drawing/2014/chart" uri="{C3380CC4-5D6E-409C-BE32-E72D297353CC}">
                <c16:uniqueId val="{00000005-FF50-8548-82BD-B4AA790B3E30}"/>
              </c:ext>
            </c:extLst>
          </c:dPt>
          <c:dPt>
            <c:idx val="3"/>
            <c:bubble3D val="0"/>
            <c:spPr>
              <a:noFill/>
              <a:ln>
                <a:noFill/>
              </a:ln>
            </c:spPr>
            <c:extLst>
              <c:ext xmlns:c16="http://schemas.microsoft.com/office/drawing/2014/chart" uri="{C3380CC4-5D6E-409C-BE32-E72D297353CC}">
                <c16:uniqueId val="{00000007-FF50-8548-82BD-B4AA790B3E30}"/>
              </c:ext>
            </c:extLst>
          </c:dPt>
          <c:dPt>
            <c:idx val="4"/>
            <c:bubble3D val="0"/>
            <c:spPr>
              <a:solidFill>
                <a:schemeClr val="tx1"/>
              </a:solidFill>
            </c:spPr>
            <c:extLst>
              <c:ext xmlns:c16="http://schemas.microsoft.com/office/drawing/2014/chart" uri="{C3380CC4-5D6E-409C-BE32-E72D297353CC}">
                <c16:uniqueId val="{00000009-FF50-8548-82BD-B4AA790B3E30}"/>
              </c:ext>
            </c:extLst>
          </c:dPt>
          <c:dPt>
            <c:idx val="5"/>
            <c:bubble3D val="0"/>
            <c:spPr>
              <a:ln w="6350">
                <a:solidFill>
                  <a:sysClr val="windowText" lastClr="000000"/>
                </a:solidFill>
              </a:ln>
            </c:spPr>
            <c:extLst>
              <c:ext xmlns:c16="http://schemas.microsoft.com/office/drawing/2014/chart" uri="{C3380CC4-5D6E-409C-BE32-E72D297353CC}">
                <c16:uniqueId val="{0000000B-FF50-8548-82BD-B4AA790B3E30}"/>
              </c:ext>
            </c:extLst>
          </c:dPt>
          <c:cat>
            <c:strRef>
              <c:f>Sheet1!$A$1:$A$4</c:f>
              <c:strCache>
                <c:ptCount val="3"/>
                <c:pt idx="0">
                  <c:v>0 &gt; below</c:v>
                </c:pt>
                <c:pt idx="1">
                  <c:v>0 &gt; .39</c:v>
                </c:pt>
                <c:pt idx="2">
                  <c:v>.40 &gt; above</c:v>
                </c:pt>
              </c:strCache>
            </c:strRef>
          </c:cat>
          <c:val>
            <c:numRef>
              <c:f>Sheet1!$B$1:$B$4</c:f>
              <c:numCache>
                <c:formatCode>0%</c:formatCode>
                <c:ptCount val="4"/>
                <c:pt idx="0">
                  <c:v>0.1</c:v>
                </c:pt>
                <c:pt idx="1">
                  <c:v>0.15</c:v>
                </c:pt>
                <c:pt idx="2">
                  <c:v>0.25</c:v>
                </c:pt>
                <c:pt idx="3">
                  <c:v>0.5</c:v>
                </c:pt>
              </c:numCache>
            </c:numRef>
          </c:val>
          <c:extLst>
            <c:ext xmlns:c16="http://schemas.microsoft.com/office/drawing/2014/chart" uri="{C3380CC4-5D6E-409C-BE32-E72D297353CC}">
              <c16:uniqueId val="{0000000C-FF50-8548-82BD-B4AA790B3E30}"/>
            </c:ext>
          </c:extLst>
        </c:ser>
        <c:dLbls>
          <c:showLegendKey val="0"/>
          <c:showVal val="0"/>
          <c:showCatName val="0"/>
          <c:showSerName val="0"/>
          <c:showPercent val="0"/>
          <c:showBubbleSize val="0"/>
          <c:showLeaderLines val="1"/>
        </c:dLbls>
        <c:firstSliceAng val="270"/>
      </c:pieChart>
    </c:plotArea>
    <c:legend>
      <c:legendPos val="b"/>
      <c:layout>
        <c:manualLayout>
          <c:xMode val="edge"/>
          <c:yMode val="edge"/>
          <c:x val="0.26379318289923198"/>
          <c:y val="0.55632276977499096"/>
          <c:w val="0.501791795735127"/>
          <c:h val="9.9014457209242304E-2"/>
        </c:manualLayout>
      </c:layout>
      <c:overlay val="1"/>
      <c:spPr>
        <a:noFill/>
        <a:ln>
          <a:noFill/>
        </a:ln>
      </c:spPr>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0.13824</cdr:x>
      <cdr:y>0.53279</cdr:y>
    </cdr:from>
    <cdr:to>
      <cdr:x>0.86478</cdr:x>
      <cdr:y>0.53279</cdr:y>
    </cdr:to>
    <cdr:cxnSp macro="">
      <cdr:nvCxnSpPr>
        <cdr:cNvPr id="8" name="Straight Connector 7">
          <a:extLst xmlns:a="http://schemas.openxmlformats.org/drawingml/2006/main">
            <a:ext uri="{FF2B5EF4-FFF2-40B4-BE49-F238E27FC236}">
              <a16:creationId xmlns:a16="http://schemas.microsoft.com/office/drawing/2014/main" id="{11F825A7-51E5-F44D-AA4A-F6206D464E1D}"/>
            </a:ext>
          </a:extLst>
        </cdr:cNvPr>
        <cdr:cNvCxnSpPr/>
      </cdr:nvCxnSpPr>
      <cdr:spPr>
        <a:xfrm xmlns:a="http://schemas.openxmlformats.org/drawingml/2006/main">
          <a:off x="869950" y="2476500"/>
          <a:ext cx="4572000" cy="0"/>
        </a:xfrm>
        <a:prstGeom xmlns:a="http://schemas.openxmlformats.org/drawingml/2006/main" prst="line">
          <a:avLst/>
        </a:prstGeom>
        <a:ln xmlns:a="http://schemas.openxmlformats.org/drawingml/2006/main" w="76200" cap="rnd">
          <a:solidFill>
            <a:schemeClr val="accent1">
              <a:lumMod val="40000"/>
              <a:lumOff val="60000"/>
            </a:schemeClr>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0.56207</cdr:x>
      <cdr:y>0.22853</cdr:y>
    </cdr:from>
    <cdr:to>
      <cdr:x>0.7493</cdr:x>
      <cdr:y>0.43421</cdr:y>
    </cdr:to>
    <cdr:sp macro="" textlink="">
      <cdr:nvSpPr>
        <cdr:cNvPr id="11" name="TextBox 10"/>
        <cdr:cNvSpPr txBox="1"/>
      </cdr:nvSpPr>
      <cdr:spPr>
        <a:xfrm xmlns:a="http://schemas.openxmlformats.org/drawingml/2006/main">
          <a:off x="2915152" y="798566"/>
          <a:ext cx="971048" cy="7187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dirty="0"/>
            <a:t>ZONE OF DESIRED EFFECTS</a:t>
          </a:r>
        </a:p>
      </cdr:txBody>
    </cdr:sp>
  </cdr:relSizeAnchor>
  <cdr:relSizeAnchor xmlns:cdr="http://schemas.openxmlformats.org/drawingml/2006/chartDrawing">
    <cdr:from>
      <cdr:x>0.20496</cdr:x>
      <cdr:y>0.41004</cdr:y>
    </cdr:from>
    <cdr:to>
      <cdr:x>0.39762</cdr:x>
      <cdr:y>0.48508</cdr:y>
    </cdr:to>
    <cdr:sp macro="" textlink="">
      <cdr:nvSpPr>
        <cdr:cNvPr id="13" name="TextBox 12"/>
        <cdr:cNvSpPr txBox="1"/>
      </cdr:nvSpPr>
      <cdr:spPr>
        <a:xfrm xmlns:a="http://schemas.openxmlformats.org/drawingml/2006/main">
          <a:off x="1063015" y="1370338"/>
          <a:ext cx="999241" cy="2507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dirty="0">
              <a:solidFill>
                <a:schemeClr val="bg1"/>
              </a:solidFill>
            </a:rPr>
            <a:t>REVERSE</a:t>
          </a:r>
        </a:p>
      </cdr:txBody>
    </cdr:sp>
  </cdr:relSizeAnchor>
  <cdr:relSizeAnchor xmlns:cdr="http://schemas.openxmlformats.org/drawingml/2006/chartDrawing">
    <cdr:from>
      <cdr:x>0.20569</cdr:x>
      <cdr:y>0.19626</cdr:y>
    </cdr:from>
    <cdr:to>
      <cdr:x>0.27431</cdr:x>
      <cdr:y>0.24954</cdr:y>
    </cdr:to>
    <cdr:sp macro="" textlink="">
      <cdr:nvSpPr>
        <cdr:cNvPr id="15" name="TextBox 1"/>
        <cdr:cNvSpPr txBox="1"/>
      </cdr:nvSpPr>
      <cdr:spPr>
        <a:xfrm xmlns:a="http://schemas.openxmlformats.org/drawingml/2006/main">
          <a:off x="1066800" y="685800"/>
          <a:ext cx="355894" cy="1861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dirty="0"/>
            <a:t>0</a:t>
          </a:r>
        </a:p>
      </cdr:txBody>
    </cdr:sp>
  </cdr:relSizeAnchor>
  <cdr:relSizeAnchor xmlns:cdr="http://schemas.openxmlformats.org/drawingml/2006/chartDrawing">
    <cdr:from>
      <cdr:x>0.47015</cdr:x>
      <cdr:y>0</cdr:y>
    </cdr:from>
    <cdr:to>
      <cdr:x>0.53877</cdr:x>
      <cdr:y>0.05328</cdr:y>
    </cdr:to>
    <cdr:sp macro="" textlink="">
      <cdr:nvSpPr>
        <cdr:cNvPr id="16" name="TextBox 1"/>
        <cdr:cNvSpPr txBox="1"/>
      </cdr:nvSpPr>
      <cdr:spPr>
        <a:xfrm xmlns:a="http://schemas.openxmlformats.org/drawingml/2006/main">
          <a:off x="2438400" y="-1828800"/>
          <a:ext cx="355895" cy="1861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dirty="0"/>
            <a:t>40</a:t>
          </a:r>
        </a:p>
      </cdr:txBody>
    </cdr:sp>
  </cdr:relSizeAnchor>
  <cdr:relSizeAnchor xmlns:cdr="http://schemas.openxmlformats.org/drawingml/2006/chartDrawing">
    <cdr:from>
      <cdr:x>0.83707</cdr:x>
      <cdr:y>0.47131</cdr:y>
    </cdr:from>
    <cdr:to>
      <cdr:x>0.92331</cdr:x>
      <cdr:y>0.53923</cdr:y>
    </cdr:to>
    <cdr:sp macro="" textlink="">
      <cdr:nvSpPr>
        <cdr:cNvPr id="18" name="TextBox 1"/>
        <cdr:cNvSpPr txBox="1"/>
      </cdr:nvSpPr>
      <cdr:spPr>
        <a:xfrm xmlns:a="http://schemas.openxmlformats.org/drawingml/2006/main">
          <a:off x="4341421" y="1646927"/>
          <a:ext cx="447288" cy="2373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dirty="0"/>
            <a:t>1.4</a:t>
          </a:r>
        </a:p>
      </cdr:txBody>
    </cdr:sp>
  </cdr:relSizeAnchor>
  <cdr:relSizeAnchor xmlns:cdr="http://schemas.openxmlformats.org/drawingml/2006/chartDrawing">
    <cdr:from>
      <cdr:x>0.3268</cdr:x>
      <cdr:y>0.21147</cdr:y>
    </cdr:from>
    <cdr:to>
      <cdr:x>0.5033</cdr:x>
      <cdr:y>0.29514</cdr:y>
    </cdr:to>
    <cdr:sp macro="" textlink="">
      <cdr:nvSpPr>
        <cdr:cNvPr id="19" name="TextBox 1"/>
        <cdr:cNvSpPr txBox="1"/>
      </cdr:nvSpPr>
      <cdr:spPr>
        <a:xfrm xmlns:a="http://schemas.openxmlformats.org/drawingml/2006/main">
          <a:off x="1694919" y="738953"/>
          <a:ext cx="915425" cy="29237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a:solidFill>
                <a:sysClr val="windowText" lastClr="000000"/>
              </a:solidFill>
            </a:rPr>
            <a:t>TYPICAL EFFECTS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de-DE"/>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de-DE"/>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de-DE"/>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DC350018-F8D7-DE4F-B1EB-84400CB1A4F5}"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www.visiblelearningplus.co.uk/" TargetMode="External"/><Relationship Id="rId3" Type="http://schemas.openxmlformats.org/officeDocument/2006/relationships/hyperlink" Target="https://www.visiblelearningplus.com/partners/corwin" TargetMode="External"/><Relationship Id="rId7" Type="http://schemas.openxmlformats.org/officeDocument/2006/relationships/hyperlink" Target="https://www.visiblelearningplus.com/partners/osiris-educationa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bazalt.nl/" TargetMode="External"/><Relationship Id="rId5" Type="http://schemas.openxmlformats.org/officeDocument/2006/relationships/hyperlink" Target="https://www.visiblelearningplus.com/partners/bazalt" TargetMode="External"/><Relationship Id="rId10" Type="http://schemas.openxmlformats.org/officeDocument/2006/relationships/hyperlink" Target="http://www.challenginglearning.com/" TargetMode="External"/><Relationship Id="rId4" Type="http://schemas.openxmlformats.org/officeDocument/2006/relationships/hyperlink" Target="https://www.visiblelearningplus.com/www.corwin.com" TargetMode="External"/><Relationship Id="rId9" Type="http://schemas.openxmlformats.org/officeDocument/2006/relationships/hyperlink" Target="https://www.visiblelearningplus.com/partners/challenging-learnin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Publication_bias" TargetMode="External"/><Relationship Id="rId3" Type="http://schemas.openxmlformats.org/officeDocument/2006/relationships/hyperlink" Target="https://en.wikipedia.org/wiki/Randomized_controlled_trial" TargetMode="External"/><Relationship Id="rId7" Type="http://schemas.openxmlformats.org/officeDocument/2006/relationships/hyperlink" Target="https://en.wikipedia.org/wiki/Statistical_power"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n.wikipedia.org/wiki/Meta-analysis#cite_note-1" TargetMode="External"/><Relationship Id="rId5" Type="http://schemas.openxmlformats.org/officeDocument/2006/relationships/hyperlink" Target="https://en.wikipedia.org/wiki/Weighted_average" TargetMode="External"/><Relationship Id="rId10" Type="http://schemas.openxmlformats.org/officeDocument/2006/relationships/hyperlink" Target="https://en.wikipedia.org/wiki/Systematic_review" TargetMode="External"/><Relationship Id="rId4" Type="http://schemas.openxmlformats.org/officeDocument/2006/relationships/hyperlink" Target="https://en.wikipedia.org/wiki/Statistics" TargetMode="External"/><Relationship Id="rId9" Type="http://schemas.openxmlformats.org/officeDocument/2006/relationships/hyperlink" Target="https://en.wikipedia.org/wiki/Meta-analysis#cite_note-2"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psychowissen.jimdo.com/statistik-forschungsmethoden/effektgr%C3%B6%C3%9Fe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n.wikipedia.org/wiki/Effect_size#cite_note-CohenJ1988Statistical-7"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psychowissen.jimdo.com/statistik-forschungsmethoden/effektgr%C3%B6%C3%9Fe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err="1">
                <a:solidFill>
                  <a:schemeClr val="tx1"/>
                </a:solidFill>
                <a:effectLst/>
                <a:latin typeface="Arial" charset="0"/>
                <a:ea typeface="ＭＳ Ｐゴシック" charset="-128"/>
                <a:cs typeface="ＭＳ Ｐゴシック" charset="-128"/>
              </a:rPr>
              <a:t>About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Us</a:t>
            </a:r>
            <a:endParaRPr lang="de-DE" sz="1200" b="0" i="0" u="none" strike="noStrike" kern="1200" dirty="0">
              <a:solidFill>
                <a:schemeClr val="tx1"/>
              </a:solidFill>
              <a:effectLst/>
              <a:latin typeface="Arial" charset="0"/>
              <a:ea typeface="ＭＳ Ｐゴシック" charset="-128"/>
              <a:cs typeface="ＭＳ Ｐゴシック" charset="-128"/>
            </a:endParaRPr>
          </a:p>
          <a:p>
            <a:pPr fontAlgn="base"/>
            <a:r>
              <a:rPr lang="de-DE" sz="1200" b="0" i="0" u="none" strike="noStrike" kern="1200" dirty="0">
                <a:solidFill>
                  <a:schemeClr val="tx1"/>
                </a:solidFill>
                <a:effectLst/>
                <a:latin typeface="Arial" charset="0"/>
                <a:ea typeface="ＭＳ Ｐゴシック" charset="-128"/>
                <a:cs typeface="ＭＳ Ｐゴシック" charset="-128"/>
              </a:rPr>
              <a:t>Corwin </a:t>
            </a:r>
            <a:r>
              <a:rPr lang="de-DE" sz="1200" b="0" i="0" u="none" strike="noStrike" kern="1200" dirty="0" err="1">
                <a:solidFill>
                  <a:schemeClr val="tx1"/>
                </a:solidFill>
                <a:effectLst/>
                <a:latin typeface="Arial" charset="0"/>
                <a:ea typeface="ＭＳ Ｐゴシック" charset="-128"/>
                <a:cs typeface="ＭＳ Ｐゴシック" charset="-128"/>
              </a:rPr>
              <a:t>has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one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mission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enhance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education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through</a:t>
            </a:r>
            <a:r>
              <a:rPr lang="de-DE" sz="1200" b="0" i="0" u="none" strike="noStrike" kern="1200" dirty="0">
                <a:solidFill>
                  <a:schemeClr val="tx1"/>
                </a:solidFill>
                <a:effectLst/>
                <a:latin typeface="Arial" charset="0"/>
                <a:ea typeface="ＭＳ Ｐゴシック" charset="-128"/>
                <a:cs typeface="ＭＳ Ｐゴシック" charset="-128"/>
              </a:rPr>
              <a:t> intentional professional </a:t>
            </a:r>
            <a:r>
              <a:rPr lang="de-DE" sz="1200" b="0" i="0" u="none" strike="noStrike" kern="1200" dirty="0" err="1">
                <a:solidFill>
                  <a:schemeClr val="tx1"/>
                </a:solidFill>
                <a:effectLst/>
                <a:latin typeface="Arial" charset="0"/>
                <a:ea typeface="ＭＳ Ｐゴシック" charset="-128"/>
                <a:cs typeface="ＭＳ Ｐゴシック" charset="-128"/>
              </a:rPr>
              <a:t>learning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build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long</a:t>
            </a:r>
            <a:r>
              <a:rPr lang="de-DE" sz="1200" b="0" i="0" u="none" strike="noStrike" kern="1200" dirty="0">
                <a:solidFill>
                  <a:schemeClr val="tx1"/>
                </a:solidFill>
                <a:effectLst/>
                <a:latin typeface="Arial" charset="0"/>
                <a:ea typeface="ＭＳ Ｐゴシック" charset="-128"/>
                <a:cs typeface="ＭＳ Ｐゴシック" charset="-128"/>
              </a:rPr>
              <a:t>-term </a:t>
            </a:r>
            <a:r>
              <a:rPr lang="de-DE" sz="1200" b="0" i="0" u="none" strike="noStrike" kern="1200" dirty="0" err="1">
                <a:solidFill>
                  <a:schemeClr val="tx1"/>
                </a:solidFill>
                <a:effectLst/>
                <a:latin typeface="Arial" charset="0"/>
                <a:ea typeface="ＭＳ Ｐゴシック" charset="-128"/>
                <a:cs typeface="ＭＳ Ｐゴシック" charset="-128"/>
              </a:rPr>
              <a:t>relationships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with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our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authors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educators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clients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associations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who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partner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with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develop</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continuously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improve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best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evidence-based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practices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that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establish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support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lifelong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learning</a:t>
            </a:r>
            <a:r>
              <a:rPr lang="de-DE" sz="1200" b="0" i="0" u="none" strike="noStrike" kern="1200" dirty="0">
                <a:solidFill>
                  <a:schemeClr val="tx1"/>
                </a:solidFill>
                <a:effectLst/>
                <a:latin typeface="Arial" charset="0"/>
                <a:ea typeface="ＭＳ Ｐゴシック" charset="-128"/>
                <a:cs typeface="ＭＳ Ｐゴシック" charset="-128"/>
              </a:rPr>
              <a:t>.</a:t>
            </a:r>
          </a:p>
          <a:p>
            <a:pPr fontAlgn="base"/>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1" i="0" u="none" strike="noStrike" kern="1200" dirty="0">
                <a:solidFill>
                  <a:schemeClr val="tx1"/>
                </a:solidFill>
                <a:effectLst/>
                <a:latin typeface="Arial" charset="0"/>
                <a:ea typeface="ＭＳ Ｐゴシック" charset="-128"/>
                <a:cs typeface="ＭＳ Ｐゴシック" charset="-128"/>
                <a:hlinkClick r:id="rId3"/>
              </a:rPr>
              <a:t>Corwin</a:t>
            </a:r>
            <a:endParaRPr lang="de-DE" sz="1200" b="1" i="0" u="none" strike="noStrike" kern="1200" dirty="0">
              <a:solidFill>
                <a:schemeClr val="tx1"/>
              </a:solidFill>
              <a:effectLst/>
              <a:latin typeface="Arial" charset="0"/>
              <a:ea typeface="ＭＳ Ｐゴシック" charset="-128"/>
              <a:cs typeface="ＭＳ Ｐゴシック" charset="-128"/>
            </a:endParaRPr>
          </a:p>
          <a:p>
            <a:r>
              <a:rPr lang="de-DE" sz="1200" b="0" i="1" u="none" strike="noStrike" kern="1200" dirty="0" err="1">
                <a:solidFill>
                  <a:schemeClr val="tx1"/>
                </a:solidFill>
                <a:effectLst/>
                <a:latin typeface="Arial" charset="0"/>
                <a:ea typeface="ＭＳ Ｐゴシック" charset="-128"/>
                <a:cs typeface="ＭＳ Ｐゴシック" charset="-128"/>
              </a:rPr>
              <a:t>Your</a:t>
            </a:r>
            <a:r>
              <a:rPr lang="de-DE" sz="1200" b="0" i="1" u="none" strike="noStrike" kern="1200" dirty="0">
                <a:solidFill>
                  <a:schemeClr val="tx1"/>
                </a:solidFill>
                <a:effectLst/>
                <a:latin typeface="Arial" charset="0"/>
                <a:ea typeface="ＭＳ Ｐゴシック" charset="-128"/>
                <a:cs typeface="ＭＳ Ｐゴシック" charset="-128"/>
              </a:rPr>
              <a:t> </a:t>
            </a:r>
            <a:r>
              <a:rPr lang="de-DE" sz="1200" b="0" i="1" u="none" strike="noStrike" kern="1200" dirty="0" err="1">
                <a:solidFill>
                  <a:schemeClr val="tx1"/>
                </a:solidFill>
                <a:effectLst/>
                <a:latin typeface="Arial" charset="0"/>
                <a:ea typeface="ＭＳ Ｐゴシック" charset="-128"/>
                <a:cs typeface="ＭＳ Ｐゴシック" charset="-128"/>
              </a:rPr>
              <a:t>partner</a:t>
            </a:r>
            <a:r>
              <a:rPr lang="de-DE" sz="1200" b="0" i="1" u="none" strike="noStrike" kern="1200" dirty="0">
                <a:solidFill>
                  <a:schemeClr val="tx1"/>
                </a:solidFill>
                <a:effectLst/>
                <a:latin typeface="Arial" charset="0"/>
                <a:ea typeface="ＭＳ Ｐゴシック" charset="-128"/>
                <a:cs typeface="ＭＳ Ｐゴシック" charset="-128"/>
              </a:rPr>
              <a:t> in professional </a:t>
            </a:r>
            <a:r>
              <a:rPr lang="de-DE" sz="1200" b="0" i="1" u="none" strike="noStrike" kern="1200" dirty="0" err="1">
                <a:solidFill>
                  <a:schemeClr val="tx1"/>
                </a:solidFill>
                <a:effectLst/>
                <a:latin typeface="Arial" charset="0"/>
                <a:ea typeface="ＭＳ Ｐゴシック" charset="-128"/>
                <a:cs typeface="ＭＳ Ｐゴシック" charset="-128"/>
              </a:rPr>
              <a:t>learning</a:t>
            </a:r>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0" i="0" u="none" strike="noStrike" kern="1200" dirty="0">
                <a:solidFill>
                  <a:schemeClr val="tx1"/>
                </a:solidFill>
                <a:effectLst/>
                <a:latin typeface="Arial" charset="0"/>
                <a:ea typeface="ＭＳ Ｐゴシック" charset="-128"/>
                <a:cs typeface="ＭＳ Ｐゴシック" charset="-128"/>
              </a:rPr>
              <a:t>Corwin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 global </a:t>
            </a:r>
            <a:r>
              <a:rPr lang="de-DE" sz="1200" b="0" i="0" u="none" strike="noStrike" kern="1200" dirty="0" err="1">
                <a:solidFill>
                  <a:schemeClr val="tx1"/>
                </a:solidFill>
                <a:effectLst/>
                <a:latin typeface="Arial" charset="0"/>
                <a:ea typeface="ＭＳ Ｐゴシック" charset="-128"/>
                <a:cs typeface="ＭＳ Ｐゴシック" charset="-128"/>
              </a:rPr>
              <a:t>organisation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that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has</a:t>
            </a:r>
            <a:r>
              <a:rPr lang="de-DE" sz="1200" b="0" i="0" u="none" strike="noStrike" kern="1200" dirty="0">
                <a:solidFill>
                  <a:schemeClr val="tx1"/>
                </a:solidFill>
                <a:effectLst/>
                <a:latin typeface="Arial" charset="0"/>
                <a:ea typeface="ＭＳ Ｐゴシック" charset="-128"/>
                <a:cs typeface="ＭＳ Ｐゴシック" charset="-128"/>
              </a:rPr>
              <a:t> a large </a:t>
            </a:r>
            <a:r>
              <a:rPr lang="de-DE" sz="1200" b="0" i="0" u="none" strike="noStrike" kern="1200" dirty="0" err="1">
                <a:solidFill>
                  <a:schemeClr val="tx1"/>
                </a:solidFill>
                <a:effectLst/>
                <a:latin typeface="Arial" charset="0"/>
                <a:ea typeface="ＭＳ Ｐゴシック" charset="-128"/>
                <a:cs typeface="ＭＳ Ｐゴシック" charset="-128"/>
              </a:rPr>
              <a:t>scope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across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many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areas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education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25 </a:t>
            </a:r>
            <a:r>
              <a:rPr lang="de-DE" sz="1200" b="0" i="0" u="none" strike="noStrike" kern="1200" dirty="0" err="1">
                <a:solidFill>
                  <a:schemeClr val="tx1"/>
                </a:solidFill>
                <a:effectLst/>
                <a:latin typeface="Arial" charset="0"/>
                <a:ea typeface="ＭＳ Ｐゴシック" charset="-128"/>
                <a:cs typeface="ＭＳ Ｐゴシック" charset="-128"/>
              </a:rPr>
              <a:t>years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our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mission</a:t>
            </a:r>
            <a:r>
              <a:rPr lang="de-DE" sz="1200" b="0" i="0" u="none" strike="noStrike" kern="1200" dirty="0">
                <a:solidFill>
                  <a:schemeClr val="tx1"/>
                </a:solidFill>
                <a:effectLst/>
                <a:latin typeface="Arial" charset="0"/>
                <a:ea typeface="ＭＳ Ｐゴシック" charset="-128"/>
                <a:cs typeface="ＭＳ Ｐゴシック" charset="-128"/>
              </a:rPr>
              <a:t> at Corwin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Helping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Educators</a:t>
            </a:r>
            <a:r>
              <a:rPr lang="de-DE" sz="1200" b="0" i="0" u="none" strike="noStrike" kern="1200" dirty="0">
                <a:solidFill>
                  <a:schemeClr val="tx1"/>
                </a:solidFill>
                <a:effectLst/>
                <a:latin typeface="Arial" charset="0"/>
                <a:ea typeface="ＭＳ Ｐゴシック" charset="-128"/>
                <a:cs typeface="ＭＳ Ｐゴシック" charset="-128"/>
              </a:rPr>
              <a:t> Do </a:t>
            </a:r>
            <a:r>
              <a:rPr lang="de-DE" sz="1200" b="0" i="0" u="none" strike="noStrike" kern="1200" dirty="0" err="1">
                <a:solidFill>
                  <a:schemeClr val="tx1"/>
                </a:solidFill>
                <a:effectLst/>
                <a:latin typeface="Arial" charset="0"/>
                <a:ea typeface="ＭＳ Ｐゴシック" charset="-128"/>
                <a:cs typeface="ＭＳ Ｐゴシック" charset="-128"/>
              </a:rPr>
              <a:t>Their</a:t>
            </a:r>
            <a:r>
              <a:rPr lang="de-DE" sz="1200" b="0" i="0" u="none" strike="noStrike" kern="1200" dirty="0">
                <a:solidFill>
                  <a:schemeClr val="tx1"/>
                </a:solidFill>
                <a:effectLst/>
                <a:latin typeface="Arial" charset="0"/>
                <a:ea typeface="ＭＳ Ｐゴシック" charset="-128"/>
                <a:cs typeface="ＭＳ Ｐゴシック" charset="-128"/>
              </a:rPr>
              <a:t> Work </a:t>
            </a:r>
            <a:r>
              <a:rPr lang="de-DE" sz="1200" b="0" i="0" u="none" strike="noStrike" kern="1200" dirty="0" err="1">
                <a:solidFill>
                  <a:schemeClr val="tx1"/>
                </a:solidFill>
                <a:effectLst/>
                <a:latin typeface="Arial" charset="0"/>
                <a:ea typeface="ＭＳ Ｐゴシック" charset="-128"/>
                <a:cs typeface="ＭＳ Ｐゴシック" charset="-128"/>
              </a:rPr>
              <a:t>Better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has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guided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us</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finding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practical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research-based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solutions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challenges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that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educators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face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are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proud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your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partner</a:t>
            </a:r>
            <a:r>
              <a:rPr lang="de-DE" sz="1200" b="0" i="0" u="none" strike="noStrike" kern="1200" dirty="0">
                <a:solidFill>
                  <a:schemeClr val="tx1"/>
                </a:solidFill>
                <a:effectLst/>
                <a:latin typeface="Arial" charset="0"/>
                <a:ea typeface="ＭＳ Ｐゴシック" charset="-128"/>
                <a:cs typeface="ＭＳ Ｐゴシック" charset="-128"/>
              </a:rPr>
              <a:t> in professional </a:t>
            </a:r>
            <a:r>
              <a:rPr lang="de-DE" sz="1200" b="0" i="0" u="none" strike="noStrike" kern="1200" dirty="0" err="1">
                <a:solidFill>
                  <a:schemeClr val="tx1"/>
                </a:solidFill>
                <a:effectLst/>
                <a:latin typeface="Arial" charset="0"/>
                <a:ea typeface="ＭＳ Ｐゴシック" charset="-128"/>
                <a:cs typeface="ＭＳ Ｐゴシック" charset="-128"/>
              </a:rPr>
              <a:t>learning</a:t>
            </a:r>
            <a:r>
              <a:rPr lang="de-DE" sz="1200" b="0" i="0" u="none" strike="noStrike" kern="1200" dirty="0">
                <a:solidFill>
                  <a:schemeClr val="tx1"/>
                </a:solidFill>
                <a:effectLst/>
                <a:latin typeface="Arial" charset="0"/>
                <a:ea typeface="ＭＳ Ｐゴシック" charset="-128"/>
                <a:cs typeface="ＭＳ Ｐゴシック" charset="-128"/>
              </a:rPr>
              <a:t>.</a:t>
            </a:r>
          </a:p>
          <a:p>
            <a:r>
              <a:rPr lang="de-DE" sz="1200" b="0" i="0" u="none" strike="noStrike" kern="1200" dirty="0">
                <a:solidFill>
                  <a:schemeClr val="tx1"/>
                </a:solidFill>
                <a:effectLst/>
                <a:latin typeface="Arial" charset="0"/>
                <a:ea typeface="ＭＳ Ｐゴシック" charset="-128"/>
                <a:cs typeface="ＭＳ Ｐゴシック" charset="-128"/>
              </a:rPr>
              <a:t>Corwin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exclusive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provider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Visible </a:t>
            </a:r>
            <a:r>
              <a:rPr lang="de-DE" sz="1200" b="0" i="0" u="none" strike="noStrike" kern="1200" dirty="0" err="1">
                <a:solidFill>
                  <a:schemeClr val="tx1"/>
                </a:solidFill>
                <a:effectLst/>
                <a:latin typeface="Arial" charset="0"/>
                <a:ea typeface="ＭＳ Ｐゴシック" charset="-128"/>
                <a:cs typeface="ＭＳ Ｐゴシック" charset="-128"/>
              </a:rPr>
              <a:t>Learning</a:t>
            </a:r>
            <a:r>
              <a:rPr lang="de-DE" sz="1200" b="0" i="0" u="none" strike="noStrike" kern="1200" baseline="30000" dirty="0" err="1">
                <a:solidFill>
                  <a:schemeClr val="tx1"/>
                </a:solidFill>
                <a:effectLst/>
                <a:latin typeface="Arial" charset="0"/>
                <a:ea typeface="ＭＳ Ｐゴシック" charset="-128"/>
                <a:cs typeface="ＭＳ Ｐゴシック" charset="-128"/>
              </a:rPr>
              <a:t>plus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workshops</a:t>
            </a:r>
            <a:r>
              <a:rPr lang="de-DE" sz="1200" b="0" i="0" u="none" strike="noStrike" kern="1200" dirty="0">
                <a:solidFill>
                  <a:schemeClr val="tx1"/>
                </a:solidFill>
                <a:effectLst/>
                <a:latin typeface="Arial" charset="0"/>
                <a:ea typeface="ＭＳ Ｐゴシック" charset="-128"/>
                <a:cs typeface="ＭＳ Ｐゴシック" charset="-128"/>
              </a:rPr>
              <a:t>, professional </a:t>
            </a:r>
            <a:r>
              <a:rPr lang="de-DE" sz="1200" b="0" i="0" u="none" strike="noStrike" kern="1200" dirty="0" err="1">
                <a:solidFill>
                  <a:schemeClr val="tx1"/>
                </a:solidFill>
                <a:effectLst/>
                <a:latin typeface="Arial" charset="0"/>
                <a:ea typeface="ＭＳ Ｐゴシック" charset="-128"/>
                <a:cs typeface="ＭＳ Ｐゴシック" charset="-128"/>
              </a:rPr>
              <a:t>learning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consulting</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1" i="0" u="none" strike="noStrike" kern="1200" dirty="0">
                <a:solidFill>
                  <a:schemeClr val="tx1"/>
                </a:solidFill>
                <a:effectLst/>
                <a:latin typeface="Arial" charset="0"/>
                <a:ea typeface="ＭＳ Ｐゴシック" charset="-128"/>
                <a:cs typeface="ＭＳ Ｐゴシック" charset="-128"/>
              </a:rPr>
              <a:t>United States, Canada, </a:t>
            </a:r>
            <a:r>
              <a:rPr lang="de-DE" sz="1200" b="1" i="0" u="none" strike="noStrike" kern="1200" dirty="0" err="1">
                <a:solidFill>
                  <a:schemeClr val="tx1"/>
                </a:solidFill>
                <a:effectLst/>
                <a:latin typeface="Arial" charset="0"/>
                <a:ea typeface="ＭＳ Ｐゴシック" charset="-128"/>
                <a:cs typeface="ＭＳ Ｐゴシック" charset="-128"/>
              </a:rPr>
              <a:t>Australia</a:t>
            </a:r>
            <a:r>
              <a:rPr lang="de-DE" sz="1200" b="1" i="0" u="none" strike="noStrike" kern="1200" dirty="0">
                <a:solidFill>
                  <a:schemeClr val="tx1"/>
                </a:solidFill>
                <a:effectLst/>
                <a:latin typeface="Arial" charset="0"/>
                <a:ea typeface="ＭＳ Ｐゴシック" charset="-128"/>
                <a:cs typeface="ＭＳ Ｐゴシック" charset="-128"/>
              </a:rPr>
              <a:t>, </a:t>
            </a:r>
            <a:r>
              <a:rPr lang="de-DE" sz="1200" b="1" i="0" u="none" strike="noStrike" kern="1200" dirty="0" err="1">
                <a:solidFill>
                  <a:schemeClr val="tx1"/>
                </a:solidFill>
                <a:effectLst/>
                <a:latin typeface="Arial" charset="0"/>
                <a:ea typeface="ＭＳ Ｐゴシック" charset="-128"/>
                <a:cs typeface="ＭＳ Ｐゴシック" charset="-128"/>
              </a:rPr>
              <a:t>and</a:t>
            </a:r>
            <a:r>
              <a:rPr lang="de-DE" sz="1200" b="1" i="0" u="none" strike="noStrike" kern="1200" dirty="0">
                <a:solidFill>
                  <a:schemeClr val="tx1"/>
                </a:solidFill>
                <a:effectLst/>
                <a:latin typeface="Arial" charset="0"/>
                <a:ea typeface="ＭＳ Ｐゴシック" charset="-128"/>
                <a:cs typeface="ＭＳ Ｐゴシック" charset="-128"/>
              </a:rPr>
              <a:t> New </a:t>
            </a:r>
            <a:r>
              <a:rPr lang="de-DE" sz="1200" b="1" i="0" u="none" strike="noStrike" kern="1200" dirty="0" err="1">
                <a:solidFill>
                  <a:schemeClr val="tx1"/>
                </a:solidFill>
                <a:effectLst/>
                <a:latin typeface="Arial" charset="0"/>
                <a:ea typeface="ＭＳ Ｐゴシック" charset="-128"/>
                <a:cs typeface="ＭＳ Ｐゴシック" charset="-128"/>
              </a:rPr>
              <a:t>Zealand</a:t>
            </a:r>
            <a:r>
              <a:rPr lang="de-DE" sz="1200" b="1" i="0" u="none" strike="noStrike" kern="1200" dirty="0">
                <a:solidFill>
                  <a:schemeClr val="tx1"/>
                </a:solidFill>
                <a:effectLst/>
                <a:latin typeface="Arial" charset="0"/>
                <a:ea typeface="ＭＳ Ｐゴシック" charset="-128"/>
                <a:cs typeface="ＭＳ Ｐゴシック" charset="-128"/>
              </a:rPr>
              <a:t>.</a:t>
            </a:r>
            <a:r>
              <a:rPr lang="de-DE" sz="1200" b="0" i="0" u="none" strike="noStrike" kern="1200" dirty="0">
                <a:solidFill>
                  <a:schemeClr val="tx1"/>
                </a:solidFill>
                <a:effectLst/>
                <a:latin typeface="Arial" charset="0"/>
                <a:ea typeface="ＭＳ Ｐゴシック" charset="-128"/>
                <a:cs typeface="ＭＳ Ｐゴシック" charset="-128"/>
              </a:rPr>
              <a:t> </a:t>
            </a:r>
          </a:p>
          <a:p>
            <a:r>
              <a:rPr lang="de-DE" sz="1200" b="1" i="0" u="none" strike="noStrike" kern="1200" dirty="0">
                <a:solidFill>
                  <a:schemeClr val="tx1"/>
                </a:solidFill>
                <a:effectLst/>
                <a:latin typeface="Arial" charset="0"/>
                <a:ea typeface="ＭＳ Ｐゴシック" charset="-128"/>
                <a:cs typeface="ＭＳ Ｐゴシック" charset="-128"/>
                <a:hlinkClick r:id="rId4"/>
              </a:rPr>
              <a:t>www.corwin.com</a:t>
            </a:r>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1" i="0" u="none" strike="noStrike" kern="1200" dirty="0">
                <a:solidFill>
                  <a:schemeClr val="tx1"/>
                </a:solidFill>
                <a:effectLst/>
                <a:latin typeface="Arial" charset="0"/>
                <a:ea typeface="ＭＳ Ｐゴシック" charset="-128"/>
                <a:cs typeface="ＭＳ Ｐゴシック" charset="-128"/>
                <a:hlinkClick r:id="rId5"/>
              </a:rPr>
              <a:t>Bazalt</a:t>
            </a:r>
            <a:endParaRPr lang="de-DE" sz="1200" b="1" i="0" u="none" strike="noStrike" kern="1200" dirty="0">
              <a:solidFill>
                <a:schemeClr val="tx1"/>
              </a:solidFill>
              <a:effectLst/>
              <a:latin typeface="Arial" charset="0"/>
              <a:ea typeface="ＭＳ Ｐゴシック" charset="-128"/>
              <a:cs typeface="ＭＳ Ｐゴシック" charset="-128"/>
            </a:endParaRPr>
          </a:p>
          <a:p>
            <a:r>
              <a:rPr lang="de-DE" sz="1200" b="0" i="0" u="none" strike="noStrike" kern="1200" dirty="0" err="1">
                <a:solidFill>
                  <a:schemeClr val="tx1"/>
                </a:solidFill>
                <a:effectLst/>
                <a:latin typeface="Arial" charset="0"/>
                <a:ea typeface="ＭＳ Ｐゴシック" charset="-128"/>
                <a:cs typeface="ＭＳ Ｐゴシック" charset="-128"/>
              </a:rPr>
              <a:t>Bazalt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our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partner</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1" i="0" u="none" strike="noStrike" kern="1200" dirty="0" err="1">
                <a:solidFill>
                  <a:schemeClr val="tx1"/>
                </a:solidFill>
                <a:effectLst/>
                <a:latin typeface="Arial" charset="0"/>
                <a:ea typeface="ＭＳ Ｐゴシック" charset="-128"/>
                <a:cs typeface="ＭＳ Ｐゴシック" charset="-128"/>
              </a:rPr>
              <a:t>Netherlands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have</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err="1">
                <a:solidFill>
                  <a:schemeClr val="tx1"/>
                </a:solidFill>
                <a:effectLst/>
                <a:latin typeface="Arial" charset="0"/>
                <a:ea typeface="ＭＳ Ｐゴシック" charset="-128"/>
                <a:cs typeface="ＭＳ Ｐゴシック" charset="-128"/>
              </a:rPr>
              <a:t>history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40+ </a:t>
            </a:r>
            <a:r>
              <a:rPr lang="de-DE" sz="1200" b="0" i="0" u="none" strike="noStrike" kern="1200" dirty="0" err="1">
                <a:solidFill>
                  <a:schemeClr val="tx1"/>
                </a:solidFill>
                <a:effectLst/>
                <a:latin typeface="Arial" charset="0"/>
                <a:ea typeface="ＭＳ Ｐゴシック" charset="-128"/>
                <a:cs typeface="ＭＳ Ｐゴシック" charset="-128"/>
              </a:rPr>
              <a:t>years</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supporting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schools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teachers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with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educational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expertise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Their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goal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contribute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better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education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all </a:t>
            </a:r>
            <a:r>
              <a:rPr lang="de-DE" sz="1200" b="0" i="0" u="none" strike="noStrike" kern="1200" dirty="0" err="1">
                <a:solidFill>
                  <a:schemeClr val="tx1"/>
                </a:solidFill>
                <a:effectLst/>
                <a:latin typeface="Arial" charset="0"/>
                <a:ea typeface="ＭＳ Ｐゴシック" charset="-128"/>
                <a:cs typeface="ＭＳ Ｐゴシック" charset="-128"/>
              </a:rPr>
              <a:t>children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offering</a:t>
            </a:r>
            <a:r>
              <a:rPr lang="de-DE" sz="1200" b="0" i="0" u="none" strike="noStrike" kern="1200" dirty="0">
                <a:solidFill>
                  <a:schemeClr val="tx1"/>
                </a:solidFill>
                <a:effectLst/>
                <a:latin typeface="Arial" charset="0"/>
                <a:ea typeface="ＭＳ Ｐゴシック" charset="-128"/>
                <a:cs typeface="ＭＳ Ｐゴシック" charset="-128"/>
              </a:rPr>
              <a:t> professional </a:t>
            </a:r>
            <a:r>
              <a:rPr lang="de-DE" sz="1200" b="0" i="0" u="none" strike="noStrike" kern="1200" dirty="0" err="1">
                <a:solidFill>
                  <a:schemeClr val="tx1"/>
                </a:solidFill>
                <a:effectLst/>
                <a:latin typeface="Arial" charset="0"/>
                <a:ea typeface="ＭＳ Ｐゴシック" charset="-128"/>
                <a:cs typeface="ＭＳ Ｐゴシック" charset="-128"/>
              </a:rPr>
              <a:t>development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courses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school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leaders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school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teams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individual </a:t>
            </a:r>
            <a:r>
              <a:rPr lang="de-DE" sz="1200" b="0" i="0" u="none" strike="noStrike" kern="1200" dirty="0" err="1">
                <a:solidFill>
                  <a:schemeClr val="tx1"/>
                </a:solidFill>
                <a:effectLst/>
                <a:latin typeface="Arial" charset="0"/>
                <a:ea typeface="ＭＳ Ｐゴシック" charset="-128"/>
                <a:cs typeface="ＭＳ Ｐゴシック" charset="-128"/>
              </a:rPr>
              <a:t>teachers</a:t>
            </a:r>
            <a:r>
              <a:rPr lang="de-DE" sz="1200" b="0" i="0" u="none" strike="noStrike" kern="1200" dirty="0">
                <a:solidFill>
                  <a:schemeClr val="tx1"/>
                </a:solidFill>
                <a:effectLst/>
                <a:latin typeface="Arial" charset="0"/>
                <a:ea typeface="ＭＳ Ｐゴシック" charset="-128"/>
                <a:cs typeface="ＭＳ Ｐゴシック" charset="-128"/>
              </a:rPr>
              <a:t>. Research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basis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services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provide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are</a:t>
            </a:r>
            <a:r>
              <a:rPr lang="de-DE" sz="1200" b="0" i="0" u="none" strike="noStrike" kern="1200" dirty="0">
                <a:solidFill>
                  <a:schemeClr val="tx1"/>
                </a:solidFill>
                <a:effectLst/>
                <a:latin typeface="Arial" charset="0"/>
                <a:ea typeface="ＭＳ Ｐゴシック" charset="-128"/>
                <a:cs typeface="ＭＳ Ｐゴシック" charset="-128"/>
              </a:rPr>
              <a:t> also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publisher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many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educational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books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offer</a:t>
            </a:r>
            <a:r>
              <a:rPr lang="de-DE" sz="1200" b="0" i="0" u="none" strike="noStrike" kern="1200" dirty="0">
                <a:solidFill>
                  <a:schemeClr val="tx1"/>
                </a:solidFill>
                <a:effectLst/>
                <a:latin typeface="Arial" charset="0"/>
                <a:ea typeface="ＭＳ Ｐゴシック" charset="-128"/>
                <a:cs typeface="ＭＳ Ｐゴシック" charset="-128"/>
              </a:rPr>
              <a:t> Prof John </a:t>
            </a:r>
            <a:r>
              <a:rPr lang="de-DE" sz="1200" b="0" i="0" u="none" strike="noStrike" kern="1200" dirty="0" err="1">
                <a:solidFill>
                  <a:schemeClr val="tx1"/>
                </a:solidFill>
                <a:effectLst/>
                <a:latin typeface="Arial" charset="0"/>
                <a:ea typeface="ＭＳ Ｐゴシック" charset="-128"/>
                <a:cs typeface="ＭＳ Ｐゴシック" charset="-128"/>
              </a:rPr>
              <a:t>Hattie’s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books</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Dutch</a:t>
            </a:r>
            <a:r>
              <a:rPr lang="de-DE" sz="1200" b="0" i="0" u="none" strike="noStrike" kern="1200" dirty="0">
                <a:solidFill>
                  <a:schemeClr val="tx1"/>
                </a:solidFill>
                <a:effectLst/>
                <a:latin typeface="Arial" charset="0"/>
                <a:ea typeface="ＭＳ Ｐゴシック" charset="-128"/>
                <a:cs typeface="ＭＳ Ｐゴシック" charset="-128"/>
              </a:rPr>
              <a:t>-medium – </a:t>
            </a:r>
            <a:r>
              <a:rPr lang="de-DE" sz="1200" b="0" i="0" u="none" strike="noStrike" kern="1200" dirty="0" err="1">
                <a:solidFill>
                  <a:schemeClr val="tx1"/>
                </a:solidFill>
                <a:effectLst/>
                <a:latin typeface="Arial" charset="0"/>
                <a:ea typeface="ＭＳ Ｐゴシック" charset="-128"/>
                <a:cs typeface="ＭＳ Ｐゴシック" charset="-128"/>
              </a:rPr>
              <a:t>as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well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workshops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training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implementation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programs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Visible </a:t>
            </a:r>
            <a:r>
              <a:rPr lang="de-DE" sz="1200" b="0" i="0" u="none" strike="noStrike" kern="1200" dirty="0" err="1">
                <a:solidFill>
                  <a:schemeClr val="tx1"/>
                </a:solidFill>
                <a:effectLst/>
                <a:latin typeface="Arial" charset="0"/>
                <a:ea typeface="ＭＳ Ｐゴシック" charset="-128"/>
                <a:cs typeface="ＭＳ Ｐゴシック" charset="-128"/>
              </a:rPr>
              <a:t>Learning</a:t>
            </a:r>
            <a:r>
              <a:rPr lang="de-DE" sz="1200" b="0" i="0" u="none" strike="noStrike" kern="1200" baseline="30000" dirty="0" err="1">
                <a:solidFill>
                  <a:schemeClr val="tx1"/>
                </a:solidFill>
                <a:effectLst/>
                <a:latin typeface="Arial" charset="0"/>
                <a:ea typeface="ＭＳ Ｐゴシック" charset="-128"/>
                <a:cs typeface="ＭＳ Ｐゴシック" charset="-128"/>
              </a:rPr>
              <a:t>plus</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this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way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Bazalt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helps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schools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provide</a:t>
            </a:r>
            <a:r>
              <a:rPr lang="de-DE" sz="1200" b="0" i="0" u="none" strike="noStrike" kern="1200" dirty="0">
                <a:solidFill>
                  <a:schemeClr val="tx1"/>
                </a:solidFill>
                <a:effectLst/>
                <a:latin typeface="Arial" charset="0"/>
                <a:ea typeface="ＭＳ Ｐゴシック" charset="-128"/>
                <a:cs typeface="ＭＳ Ｐゴシック" charset="-128"/>
              </a:rPr>
              <a:t> an </a:t>
            </a:r>
            <a:r>
              <a:rPr lang="de-DE" sz="1200" b="0" i="0" u="none" strike="noStrike" kern="1200" dirty="0" err="1">
                <a:solidFill>
                  <a:schemeClr val="tx1"/>
                </a:solidFill>
                <a:effectLst/>
                <a:latin typeface="Arial" charset="0"/>
                <a:ea typeface="ＭＳ Ｐゴシック" charset="-128"/>
                <a:cs typeface="ＭＳ Ｐゴシック" charset="-128"/>
              </a:rPr>
              <a:t>even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better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education</a:t>
            </a:r>
            <a:r>
              <a:rPr lang="de-DE" sz="1200" b="0" i="0" u="none" strike="noStrike" kern="1200" dirty="0">
                <a:solidFill>
                  <a:schemeClr val="tx1"/>
                </a:solidFill>
                <a:effectLst/>
                <a:latin typeface="Arial" charset="0"/>
                <a:ea typeface="ＭＳ Ｐゴシック" charset="-128"/>
                <a:cs typeface="ＭＳ Ｐゴシック" charset="-128"/>
              </a:rPr>
              <a:t>.</a:t>
            </a:r>
          </a:p>
          <a:p>
            <a:r>
              <a:rPr lang="de-DE" sz="1200" b="1" i="0" u="none" strike="noStrike" kern="1200" dirty="0">
                <a:solidFill>
                  <a:schemeClr val="tx1"/>
                </a:solidFill>
                <a:effectLst/>
                <a:latin typeface="Arial" charset="0"/>
                <a:ea typeface="ＭＳ Ｐゴシック" charset="-128"/>
                <a:cs typeface="ＭＳ Ｐゴシック" charset="-128"/>
                <a:hlinkClick r:id="rId6"/>
              </a:rPr>
              <a:t>http://www.bazalt.nl/</a:t>
            </a:r>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1" i="0" u="none" strike="noStrike" kern="1200" dirty="0">
                <a:solidFill>
                  <a:schemeClr val="tx1"/>
                </a:solidFill>
                <a:effectLst/>
                <a:latin typeface="Arial" charset="0"/>
                <a:ea typeface="ＭＳ Ｐゴシック" charset="-128"/>
                <a:cs typeface="ＭＳ Ｐゴシック" charset="-128"/>
                <a:hlinkClick r:id="rId7"/>
              </a:rPr>
              <a:t>Osiris Educational</a:t>
            </a:r>
            <a:endParaRPr lang="de-DE" sz="1200" b="1" i="0" u="none" strike="noStrike" kern="1200" dirty="0">
              <a:solidFill>
                <a:schemeClr val="tx1"/>
              </a:solidFill>
              <a:effectLst/>
              <a:latin typeface="Arial" charset="0"/>
              <a:ea typeface="ＭＳ Ｐゴシック" charset="-128"/>
              <a:cs typeface="ＭＳ Ｐゴシック" charset="-128"/>
            </a:endParaRPr>
          </a:p>
          <a:p>
            <a:r>
              <a:rPr lang="de-DE" sz="1200" b="0" i="1" u="none" strike="noStrike" kern="1200" dirty="0" err="1">
                <a:solidFill>
                  <a:schemeClr val="tx1"/>
                </a:solidFill>
                <a:effectLst/>
                <a:latin typeface="Arial" charset="0"/>
                <a:ea typeface="ＭＳ Ｐゴシック" charset="-128"/>
                <a:cs typeface="ＭＳ Ｐゴシック" charset="-128"/>
              </a:rPr>
              <a:t>Your</a:t>
            </a:r>
            <a:r>
              <a:rPr lang="de-DE" sz="1200" b="0" i="1" u="none" strike="noStrike" kern="1200" dirty="0">
                <a:solidFill>
                  <a:schemeClr val="tx1"/>
                </a:solidFill>
                <a:effectLst/>
                <a:latin typeface="Arial" charset="0"/>
                <a:ea typeface="ＭＳ Ｐゴシック" charset="-128"/>
                <a:cs typeface="ＭＳ Ｐゴシック" charset="-128"/>
              </a:rPr>
              <a:t> </a:t>
            </a:r>
            <a:r>
              <a:rPr lang="de-DE" sz="1200" b="0" i="1" u="none" strike="noStrike" kern="1200" dirty="0" err="1">
                <a:solidFill>
                  <a:schemeClr val="tx1"/>
                </a:solidFill>
                <a:effectLst/>
                <a:latin typeface="Arial" charset="0"/>
                <a:ea typeface="ＭＳ Ｐゴシック" charset="-128"/>
                <a:cs typeface="ＭＳ Ｐゴシック" charset="-128"/>
              </a:rPr>
              <a:t>partner</a:t>
            </a:r>
            <a:r>
              <a:rPr lang="de-DE" sz="1200" b="0" i="1" u="none" strike="noStrike" kern="1200" dirty="0">
                <a:solidFill>
                  <a:schemeClr val="tx1"/>
                </a:solidFill>
                <a:effectLst/>
                <a:latin typeface="Arial" charset="0"/>
                <a:ea typeface="ＭＳ Ｐゴシック" charset="-128"/>
                <a:cs typeface="ＭＳ Ｐゴシック" charset="-128"/>
              </a:rPr>
              <a:t> in </a:t>
            </a:r>
            <a:r>
              <a:rPr lang="de-DE" sz="1200" b="0" i="1" u="none" strike="noStrike" kern="1200" dirty="0" err="1">
                <a:solidFill>
                  <a:schemeClr val="tx1"/>
                </a:solidFill>
                <a:effectLst/>
                <a:latin typeface="Arial" charset="0"/>
                <a:ea typeface="ＭＳ Ｐゴシック" charset="-128"/>
                <a:cs typeface="ＭＳ Ｐゴシック" charset="-128"/>
              </a:rPr>
              <a:t>thinking</a:t>
            </a:r>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0" i="0" u="none" strike="noStrike" kern="1200" dirty="0" err="1">
                <a:solidFill>
                  <a:schemeClr val="tx1"/>
                </a:solidFill>
                <a:effectLst/>
                <a:latin typeface="Arial" charset="0"/>
                <a:ea typeface="ＭＳ Ｐゴシック" charset="-128"/>
                <a:cs typeface="ＭＳ Ｐゴシック" charset="-128"/>
              </a:rPr>
              <a:t>Our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delivery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partner</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1" i="0" u="none" strike="noStrike" kern="1200" dirty="0">
                <a:solidFill>
                  <a:schemeClr val="tx1"/>
                </a:solidFill>
                <a:effectLst/>
                <a:latin typeface="Arial" charset="0"/>
                <a:ea typeface="ＭＳ Ｐゴシック" charset="-128"/>
                <a:cs typeface="ＭＳ Ｐゴシック" charset="-128"/>
              </a:rPr>
              <a:t>United </a:t>
            </a:r>
            <a:r>
              <a:rPr lang="de-DE" sz="1200" b="1" i="0" u="none" strike="noStrike" kern="1200" dirty="0" err="1">
                <a:solidFill>
                  <a:schemeClr val="tx1"/>
                </a:solidFill>
                <a:effectLst/>
                <a:latin typeface="Arial" charset="0"/>
                <a:ea typeface="ＭＳ Ｐゴシック" charset="-128"/>
                <a:cs typeface="ＭＳ Ｐゴシック" charset="-128"/>
              </a:rPr>
              <a:t>Kingdom</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Osiris Educational,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UK’s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largest</a:t>
            </a:r>
            <a:r>
              <a:rPr lang="de-DE" sz="1200" b="0" i="0" u="none" strike="noStrike" kern="1200" dirty="0">
                <a:solidFill>
                  <a:schemeClr val="tx1"/>
                </a:solidFill>
                <a:effectLst/>
                <a:latin typeface="Arial" charset="0"/>
                <a:ea typeface="ＭＳ Ｐゴシック" charset="-128"/>
                <a:cs typeface="ＭＳ Ｐゴシック" charset="-128"/>
              </a:rPr>
              <a:t> professional </a:t>
            </a:r>
            <a:r>
              <a:rPr lang="de-DE" sz="1200" b="0" i="0" u="none" strike="noStrike" kern="1200" dirty="0" err="1">
                <a:solidFill>
                  <a:schemeClr val="tx1"/>
                </a:solidFill>
                <a:effectLst/>
                <a:latin typeface="Arial" charset="0"/>
                <a:ea typeface="ＭＳ Ｐゴシック" charset="-128"/>
                <a:cs typeface="ＭＳ Ｐゴシック" charset="-128"/>
              </a:rPr>
              <a:t>development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provider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teachers</a:t>
            </a:r>
            <a:r>
              <a:rPr lang="de-DE" sz="1200" b="0" i="0" u="none" strike="noStrike" kern="1200" dirty="0">
                <a:solidFill>
                  <a:schemeClr val="tx1"/>
                </a:solidFill>
                <a:effectLst/>
                <a:latin typeface="Arial" charset="0"/>
                <a:ea typeface="ＭＳ Ｐゴシック" charset="-128"/>
                <a:cs typeface="ＭＳ Ｐゴシック" charset="-128"/>
              </a:rPr>
              <a:t>. Osiris Educational </a:t>
            </a:r>
            <a:r>
              <a:rPr lang="de-DE" sz="1200" b="0" i="0" u="none" strike="noStrike" kern="1200" dirty="0" err="1">
                <a:solidFill>
                  <a:schemeClr val="tx1"/>
                </a:solidFill>
                <a:effectLst/>
                <a:latin typeface="Arial" charset="0"/>
                <a:ea typeface="ＭＳ Ｐゴシック" charset="-128"/>
                <a:cs typeface="ＭＳ Ｐゴシック" charset="-128"/>
              </a:rPr>
              <a:t>work</a:t>
            </a:r>
            <a:r>
              <a:rPr lang="de-DE" sz="1200" b="0" i="0" u="none" strike="noStrike" kern="1200" dirty="0">
                <a:solidFill>
                  <a:schemeClr val="tx1"/>
                </a:solidFill>
                <a:effectLst/>
                <a:latin typeface="Arial" charset="0"/>
                <a:ea typeface="ＭＳ Ｐゴシック" charset="-128"/>
                <a:cs typeface="ＭＳ Ｐゴシック" charset="-128"/>
              </a:rPr>
              <a:t>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forefront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innovation</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education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with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hundreds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leading</a:t>
            </a:r>
            <a:r>
              <a:rPr lang="de-DE" sz="1200" b="0" i="0" u="none" strike="noStrike" kern="1200" dirty="0">
                <a:solidFill>
                  <a:schemeClr val="tx1"/>
                </a:solidFill>
                <a:effectLst/>
                <a:latin typeface="Arial" charset="0"/>
                <a:ea typeface="ＭＳ Ｐゴシック" charset="-128"/>
                <a:cs typeface="ＭＳ Ｐゴシック" charset="-128"/>
              </a:rPr>
              <a:t> British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international </a:t>
            </a:r>
            <a:r>
              <a:rPr lang="de-DE" sz="1200" b="0" i="0" u="none" strike="noStrike" kern="1200" dirty="0" err="1">
                <a:solidFill>
                  <a:schemeClr val="tx1"/>
                </a:solidFill>
                <a:effectLst/>
                <a:latin typeface="Arial" charset="0"/>
                <a:ea typeface="ＭＳ Ｐゴシック" charset="-128"/>
                <a:cs typeface="ＭＳ Ｐゴシック" charset="-128"/>
              </a:rPr>
              <a:t>figures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Their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training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grounded</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research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pedagogically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rigorous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highly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practical</a:t>
            </a:r>
            <a:r>
              <a:rPr lang="de-DE" sz="1200" b="0" i="0" u="none" strike="noStrike" kern="1200" dirty="0">
                <a:solidFill>
                  <a:schemeClr val="tx1"/>
                </a:solidFill>
                <a:effectLst/>
                <a:latin typeface="Arial" charset="0"/>
                <a:ea typeface="ＭＳ Ｐゴシック" charset="-128"/>
                <a:cs typeface="ＭＳ Ｐゴシック" charset="-128"/>
              </a:rPr>
              <a:t>.</a:t>
            </a:r>
          </a:p>
          <a:p>
            <a:r>
              <a:rPr lang="de-DE" sz="1200" b="1" i="0" u="none" strike="noStrike" kern="1200" dirty="0">
                <a:solidFill>
                  <a:schemeClr val="tx1"/>
                </a:solidFill>
                <a:effectLst/>
                <a:latin typeface="Arial" charset="0"/>
                <a:ea typeface="ＭＳ Ｐゴシック" charset="-128"/>
                <a:cs typeface="ＭＳ Ｐゴシック" charset="-128"/>
                <a:hlinkClick r:id="rId8"/>
              </a:rPr>
              <a:t>http://www.visiblelearningplus.co.uk/</a:t>
            </a:r>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1" i="0" u="none" strike="noStrike" kern="1200" dirty="0">
                <a:solidFill>
                  <a:schemeClr val="tx1"/>
                </a:solidFill>
                <a:effectLst/>
                <a:latin typeface="Arial" charset="0"/>
                <a:ea typeface="ＭＳ Ｐゴシック" charset="-128"/>
                <a:cs typeface="ＭＳ Ｐゴシック" charset="-128"/>
                <a:hlinkClick r:id="rId9"/>
              </a:rPr>
              <a:t>Challenging Learning </a:t>
            </a:r>
            <a:endParaRPr lang="de-DE" sz="1200" b="1" i="0" u="none" strike="noStrike" kern="1200" dirty="0">
              <a:solidFill>
                <a:schemeClr val="tx1"/>
              </a:solidFill>
              <a:effectLst/>
              <a:latin typeface="Arial" charset="0"/>
              <a:ea typeface="ＭＳ Ｐゴシック" charset="-128"/>
              <a:cs typeface="ＭＳ Ｐゴシック" charset="-128"/>
            </a:endParaRPr>
          </a:p>
          <a:p>
            <a:r>
              <a:rPr lang="de-DE" sz="1200" b="0" i="1" u="none" strike="noStrike" kern="1200" dirty="0" err="1">
                <a:solidFill>
                  <a:schemeClr val="tx1"/>
                </a:solidFill>
                <a:effectLst/>
                <a:latin typeface="Arial" charset="0"/>
                <a:ea typeface="ＭＳ Ｐゴシック" charset="-128"/>
                <a:cs typeface="ＭＳ Ｐゴシック" charset="-128"/>
              </a:rPr>
              <a:t>Stronger</a:t>
            </a:r>
            <a:r>
              <a:rPr lang="de-DE" sz="1200" b="0" i="1" u="none" strike="noStrike" kern="1200" dirty="0">
                <a:solidFill>
                  <a:schemeClr val="tx1"/>
                </a:solidFill>
                <a:effectLst/>
                <a:latin typeface="Arial" charset="0"/>
                <a:ea typeface="ＭＳ Ｐゴシック" charset="-128"/>
                <a:cs typeface="ＭＳ Ｐゴシック" charset="-128"/>
              </a:rPr>
              <a:t> Learning </a:t>
            </a:r>
            <a:r>
              <a:rPr lang="de-DE" sz="1200" b="0" i="1" u="none" strike="noStrike" kern="1200" dirty="0" err="1">
                <a:solidFill>
                  <a:schemeClr val="tx1"/>
                </a:solidFill>
                <a:effectLst/>
                <a:latin typeface="Arial" charset="0"/>
                <a:ea typeface="ＭＳ Ｐゴシック" charset="-128"/>
                <a:cs typeface="ＭＳ Ｐゴシック" charset="-128"/>
              </a:rPr>
              <a:t>for</a:t>
            </a:r>
            <a:r>
              <a:rPr lang="de-DE" sz="1200" b="0" i="1" u="none" strike="noStrike" kern="1200" dirty="0">
                <a:solidFill>
                  <a:schemeClr val="tx1"/>
                </a:solidFill>
                <a:effectLst/>
                <a:latin typeface="Arial" charset="0"/>
                <a:ea typeface="ＭＳ Ｐゴシック" charset="-128"/>
                <a:cs typeface="ＭＳ Ｐゴシック" charset="-128"/>
              </a:rPr>
              <a:t> </a:t>
            </a:r>
            <a:r>
              <a:rPr lang="de-DE" sz="1200" b="0" i="1" u="none" strike="noStrike" kern="1200" dirty="0" err="1">
                <a:solidFill>
                  <a:schemeClr val="tx1"/>
                </a:solidFill>
                <a:effectLst/>
                <a:latin typeface="Arial" charset="0"/>
                <a:ea typeface="ＭＳ Ｐゴシック" charset="-128"/>
                <a:cs typeface="ＭＳ Ｐゴシック" charset="-128"/>
              </a:rPr>
              <a:t>Stronger</a:t>
            </a:r>
            <a:r>
              <a:rPr lang="de-DE" sz="1200" b="0" i="1" u="none" strike="noStrike" kern="1200" dirty="0">
                <a:solidFill>
                  <a:schemeClr val="tx1"/>
                </a:solidFill>
                <a:effectLst/>
                <a:latin typeface="Arial" charset="0"/>
                <a:ea typeface="ＭＳ Ｐゴシック" charset="-128"/>
                <a:cs typeface="ＭＳ Ｐゴシック" charset="-128"/>
              </a:rPr>
              <a:t> </a:t>
            </a:r>
            <a:r>
              <a:rPr lang="de-DE" sz="1200" b="0" i="1" u="none" strike="noStrike" kern="1200" dirty="0" err="1">
                <a:solidFill>
                  <a:schemeClr val="tx1"/>
                </a:solidFill>
                <a:effectLst/>
                <a:latin typeface="Arial" charset="0"/>
                <a:ea typeface="ＭＳ Ｐゴシック" charset="-128"/>
                <a:cs typeface="ＭＳ Ｐゴシック" charset="-128"/>
              </a:rPr>
              <a:t>Lives</a:t>
            </a:r>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0" i="0" u="none" strike="noStrike" kern="1200" dirty="0" err="1">
                <a:solidFill>
                  <a:schemeClr val="tx1"/>
                </a:solidFill>
                <a:effectLst/>
                <a:latin typeface="Arial" charset="0"/>
                <a:ea typeface="ＭＳ Ｐゴシック" charset="-128"/>
                <a:cs typeface="ＭＳ Ｐゴシック" charset="-128"/>
              </a:rPr>
              <a:t>Our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exclusive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delivery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partner</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1" i="0" u="none" strike="noStrike" kern="1200" dirty="0" err="1">
                <a:solidFill>
                  <a:schemeClr val="tx1"/>
                </a:solidFill>
                <a:effectLst/>
                <a:latin typeface="Arial" charset="0"/>
                <a:ea typeface="ＭＳ Ｐゴシック" charset="-128"/>
                <a:cs typeface="ＭＳ Ｐゴシック" charset="-128"/>
              </a:rPr>
              <a:t>Scandinavia</a:t>
            </a:r>
            <a:r>
              <a:rPr lang="de-DE" sz="1200" b="1"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Challenging</a:t>
            </a:r>
            <a:r>
              <a:rPr lang="de-DE" sz="1200" b="0" i="0" u="none" strike="noStrike" kern="1200" dirty="0">
                <a:solidFill>
                  <a:schemeClr val="tx1"/>
                </a:solidFill>
                <a:effectLst/>
                <a:latin typeface="Arial" charset="0"/>
                <a:ea typeface="ＭＳ Ｐゴシック" charset="-128"/>
                <a:cs typeface="ＭＳ Ｐゴシック" charset="-128"/>
              </a:rPr>
              <a:t> Learning, an international </a:t>
            </a:r>
            <a:r>
              <a:rPr lang="de-DE" sz="1200" b="0" i="0" u="none" strike="noStrike" kern="1200" dirty="0" err="1">
                <a:solidFill>
                  <a:schemeClr val="tx1"/>
                </a:solidFill>
                <a:effectLst/>
                <a:latin typeface="Arial" charset="0"/>
                <a:ea typeface="ＭＳ Ｐゴシック" charset="-128"/>
                <a:cs typeface="ＭＳ Ｐゴシック" charset="-128"/>
              </a:rPr>
              <a:t>group</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companies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founded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by</a:t>
            </a:r>
            <a:r>
              <a:rPr lang="de-DE" sz="1200" b="0" i="0" u="none" strike="noStrike" kern="1200" dirty="0">
                <a:solidFill>
                  <a:schemeClr val="tx1"/>
                </a:solidFill>
                <a:effectLst/>
                <a:latin typeface="Arial" charset="0"/>
                <a:ea typeface="ＭＳ Ｐゴシック" charset="-128"/>
                <a:cs typeface="ＭＳ Ｐゴシック" charset="-128"/>
              </a:rPr>
              <a:t> James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Jill Nottingham.</a:t>
            </a:r>
          </a:p>
          <a:p>
            <a:r>
              <a:rPr lang="de-DE" sz="1200" b="0" i="0" u="none" strike="noStrike" kern="1200" dirty="0">
                <a:solidFill>
                  <a:schemeClr val="tx1"/>
                </a:solidFill>
                <a:effectLst/>
                <a:latin typeface="Arial" charset="0"/>
                <a:ea typeface="ＭＳ Ｐゴシック" charset="-128"/>
                <a:cs typeface="ＭＳ Ｐゴシック" charset="-128"/>
              </a:rPr>
              <a:t>The </a:t>
            </a:r>
            <a:r>
              <a:rPr lang="de-DE" sz="1200" b="0" i="0" u="none" strike="noStrike" kern="1200" dirty="0" err="1">
                <a:solidFill>
                  <a:schemeClr val="tx1"/>
                </a:solidFill>
                <a:effectLst/>
                <a:latin typeface="Arial" charset="0"/>
                <a:ea typeface="ＭＳ Ｐゴシック" charset="-128"/>
                <a:cs typeface="ＭＳ Ｐゴシック" charset="-128"/>
              </a:rPr>
              <a:t>Challenging</a:t>
            </a:r>
            <a:r>
              <a:rPr lang="de-DE" sz="1200" b="0" i="0" u="none" strike="noStrike" kern="1200" dirty="0">
                <a:solidFill>
                  <a:schemeClr val="tx1"/>
                </a:solidFill>
                <a:effectLst/>
                <a:latin typeface="Arial" charset="0"/>
                <a:ea typeface="ＭＳ Ｐゴシック" charset="-128"/>
                <a:cs typeface="ＭＳ Ｐゴシック" charset="-128"/>
              </a:rPr>
              <a:t> Learning </a:t>
            </a:r>
            <a:r>
              <a:rPr lang="de-DE" sz="1200" b="0" i="0" u="none" strike="noStrike" kern="1200" dirty="0" err="1">
                <a:solidFill>
                  <a:schemeClr val="tx1"/>
                </a:solidFill>
                <a:effectLst/>
                <a:latin typeface="Arial" charset="0"/>
                <a:ea typeface="ＭＳ Ｐゴシック" charset="-128"/>
                <a:cs typeface="ＭＳ Ｐゴシック" charset="-128"/>
              </a:rPr>
              <a:t>team</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offer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outstanding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long</a:t>
            </a:r>
            <a:r>
              <a:rPr lang="de-DE" sz="1200" b="0" i="0" u="none" strike="noStrike" kern="1200" dirty="0">
                <a:solidFill>
                  <a:schemeClr val="tx1"/>
                </a:solidFill>
                <a:effectLst/>
                <a:latin typeface="Arial" charset="0"/>
                <a:ea typeface="ＭＳ Ｐゴシック" charset="-128"/>
                <a:cs typeface="ＭＳ Ｐゴシック" charset="-128"/>
              </a:rPr>
              <a:t>-term </a:t>
            </a:r>
            <a:r>
              <a:rPr lang="de-DE" sz="1200" b="0" i="0" u="none" strike="noStrike" kern="1200" dirty="0" err="1">
                <a:solidFill>
                  <a:schemeClr val="tx1"/>
                </a:solidFill>
                <a:effectLst/>
                <a:latin typeface="Arial" charset="0"/>
                <a:ea typeface="ＭＳ Ｐゴシック" charset="-128"/>
                <a:cs typeface="ＭＳ Ｐゴシック" charset="-128"/>
              </a:rPr>
              <a:t>interventions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professional </a:t>
            </a:r>
            <a:r>
              <a:rPr lang="de-DE" sz="1200" b="0" i="0" u="none" strike="noStrike" kern="1200" dirty="0" err="1">
                <a:solidFill>
                  <a:schemeClr val="tx1"/>
                </a:solidFill>
                <a:effectLst/>
                <a:latin typeface="Arial" charset="0"/>
                <a:ea typeface="ＭＳ Ｐゴシック" charset="-128"/>
                <a:cs typeface="ＭＳ Ｐゴシック" charset="-128"/>
              </a:rPr>
              <a:t>development</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Dialogue</a:t>
            </a:r>
            <a:r>
              <a:rPr lang="de-DE" sz="1200" b="0" i="0" u="none" strike="noStrike" kern="1200" dirty="0">
                <a:solidFill>
                  <a:schemeClr val="tx1"/>
                </a:solidFill>
                <a:effectLst/>
                <a:latin typeface="Arial" charset="0"/>
                <a:ea typeface="ＭＳ Ｐゴシック" charset="-128"/>
                <a:cs typeface="ＭＳ Ｐゴシック" charset="-128"/>
              </a:rPr>
              <a:t>, Feedback, </a:t>
            </a:r>
            <a:r>
              <a:rPr lang="de-DE" sz="1200" b="0" i="0" u="none" strike="noStrike" kern="1200" dirty="0" err="1">
                <a:solidFill>
                  <a:schemeClr val="tx1"/>
                </a:solidFill>
                <a:effectLst/>
                <a:latin typeface="Arial" charset="0"/>
                <a:ea typeface="ＭＳ Ｐゴシック" charset="-128"/>
                <a:cs typeface="ＭＳ Ｐゴシック" charset="-128"/>
              </a:rPr>
              <a:t>Mindset</a:t>
            </a:r>
            <a:r>
              <a:rPr lang="de-DE" sz="1200" b="0" i="0" u="none" strike="noStrike" kern="1200" dirty="0">
                <a:solidFill>
                  <a:schemeClr val="tx1"/>
                </a:solidFill>
                <a:effectLst/>
                <a:latin typeface="Arial" charset="0"/>
                <a:ea typeface="ＭＳ Ｐゴシック" charset="-128"/>
                <a:cs typeface="ＭＳ Ｐゴシック" charset="-128"/>
              </a:rPr>
              <a:t>, The Learning Challenge/The Learning Pit, </a:t>
            </a:r>
            <a:r>
              <a:rPr lang="de-DE" sz="1200" b="0" i="0" u="none" strike="noStrike" kern="1200" dirty="0" err="1">
                <a:solidFill>
                  <a:schemeClr val="tx1"/>
                </a:solidFill>
                <a:effectLst/>
                <a:latin typeface="Arial" charset="0"/>
                <a:ea typeface="ＭＳ Ｐゴシック" charset="-128"/>
                <a:cs typeface="ＭＳ Ｐゴシック" charset="-128"/>
              </a:rPr>
              <a:t>Philosophy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Children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Visible </a:t>
            </a:r>
            <a:r>
              <a:rPr lang="de-DE" sz="1200" b="0" i="0" u="none" strike="noStrike" kern="1200" dirty="0" err="1">
                <a:solidFill>
                  <a:schemeClr val="tx1"/>
                </a:solidFill>
                <a:effectLst/>
                <a:latin typeface="Arial" charset="0"/>
                <a:ea typeface="ＭＳ Ｐゴシック" charset="-128"/>
                <a:cs typeface="ＭＳ Ｐゴシック" charset="-128"/>
              </a:rPr>
              <a:t>Learning</a:t>
            </a:r>
            <a:r>
              <a:rPr lang="de-DE" sz="1200" b="0" i="0" u="none" strike="noStrike" kern="1200" baseline="30000" dirty="0" err="1">
                <a:solidFill>
                  <a:schemeClr val="tx1"/>
                </a:solidFill>
                <a:effectLst/>
                <a:latin typeface="Arial" charset="0"/>
                <a:ea typeface="ＭＳ Ｐゴシック" charset="-128"/>
                <a:cs typeface="ＭＳ Ｐゴシック" charset="-128"/>
              </a:rPr>
              <a:t>plus</a:t>
            </a:r>
            <a:r>
              <a:rPr lang="de-DE" sz="1200" b="0" i="0" u="none" strike="noStrike" kern="1200" dirty="0">
                <a:solidFill>
                  <a:schemeClr val="tx1"/>
                </a:solidFill>
                <a:effectLst/>
                <a:latin typeface="Arial" charset="0"/>
                <a:ea typeface="ＭＳ Ｐゴシック" charset="-128"/>
                <a:cs typeface="ＭＳ Ｐゴシック" charset="-128"/>
              </a:rPr>
              <a:t>.</a:t>
            </a:r>
          </a:p>
          <a:p>
            <a:r>
              <a:rPr lang="de-DE" sz="1200" b="1" i="0" u="none" strike="noStrike" kern="1200" dirty="0">
                <a:solidFill>
                  <a:schemeClr val="tx1"/>
                </a:solidFill>
                <a:effectLst/>
                <a:latin typeface="Arial" charset="0"/>
                <a:ea typeface="ＭＳ Ｐゴシック" charset="-128"/>
                <a:cs typeface="ＭＳ Ｐゴシック" charset="-128"/>
                <a:hlinkClick r:id="rId10"/>
              </a:rPr>
              <a:t>http://www.challenginglearning.com</a:t>
            </a:r>
            <a:endParaRPr lang="de-DE" sz="1200" b="0" i="0" u="none" strike="noStrike" kern="1200">
              <a:solidFill>
                <a:schemeClr val="tx1"/>
              </a:solidFill>
              <a:effectLst/>
              <a:latin typeface="Arial" charset="0"/>
              <a:ea typeface="ＭＳ Ｐゴシック" charset="-128"/>
              <a:cs typeface="ＭＳ Ｐゴシック" charset="-128"/>
            </a:endParaRPr>
          </a:p>
          <a:p>
            <a:pPr fontAlgn="base"/>
            <a:endParaRPr lang="de-DE" sz="1200" b="0" i="0" u="none" strike="noStrike" kern="1200" dirty="0">
              <a:solidFill>
                <a:schemeClr val="tx1"/>
              </a:solidFill>
              <a:effectLst/>
              <a:latin typeface="Arial" charset="0"/>
              <a:ea typeface="ＭＳ Ｐゴシック" charset="-128"/>
              <a:cs typeface="ＭＳ Ｐゴシック" charset="-128"/>
            </a:endParaRP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4</a:t>
            </a:fld>
            <a:endParaRPr lang="de-DE"/>
          </a:p>
        </p:txBody>
      </p:sp>
    </p:spTree>
    <p:extLst>
      <p:ext uri="{BB962C8B-B14F-4D97-AF65-F5344CB8AC3E}">
        <p14:creationId xmlns:p14="http://schemas.microsoft.com/office/powerpoint/2010/main" val="3681784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indent="-177800">
              <a:buFont typeface="Arial"/>
              <a:buChar char="•"/>
            </a:pPr>
            <a:r>
              <a:rPr lang="de-DE" dirty="0"/>
              <a:t>die Qualität des Lernens – wie sie von den Lernenden wahrgenommen wird</a:t>
            </a:r>
          </a:p>
          <a:p>
            <a:pPr marL="177800" indent="-177800">
              <a:buFont typeface="Arial"/>
              <a:buChar char="•"/>
            </a:pPr>
            <a:r>
              <a:rPr lang="de-DE" dirty="0"/>
              <a:t>die Erwartungen und die Auffassungen der Lehrpersonen in Bezug auf Lehren, Lernen, Bewerten </a:t>
            </a:r>
          </a:p>
          <a:p>
            <a:pPr lvl="1"/>
            <a:r>
              <a:rPr lang="de-DE" dirty="0"/>
              <a:t>Inwieweit die Lernenden Fortschritte erzielen können, </a:t>
            </a:r>
          </a:p>
          <a:p>
            <a:pPr lvl="1"/>
            <a:r>
              <a:rPr lang="de-DE" dirty="0"/>
              <a:t>ob die Leistungen aller verändert werden können und </a:t>
            </a:r>
          </a:p>
          <a:p>
            <a:pPr lvl="1"/>
            <a:r>
              <a:rPr lang="de-DE" dirty="0"/>
              <a:t>ob ein Lernfortschritt von der Lehrperson wahrgenommen und ausgesprochen wird,</a:t>
            </a:r>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19</a:t>
            </a:fld>
            <a:endParaRPr lang="de-DE"/>
          </a:p>
        </p:txBody>
      </p:sp>
    </p:spTree>
    <p:extLst>
      <p:ext uri="{BB962C8B-B14F-4D97-AF65-F5344CB8AC3E}">
        <p14:creationId xmlns:p14="http://schemas.microsoft.com/office/powerpoint/2010/main" val="3291424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Offenheit der Lehrperson </a:t>
            </a:r>
          </a:p>
          <a:p>
            <a:pPr lvl="1"/>
            <a:r>
              <a:rPr lang="de-DE" dirty="0"/>
              <a:t>ob Lehrpersonen bereit sind, auch Überraschungen zu erleben,</a:t>
            </a:r>
          </a:p>
          <a:p>
            <a:r>
              <a:rPr lang="de-DE" dirty="0"/>
              <a:t>• das Klima in der Klasse – </a:t>
            </a:r>
          </a:p>
          <a:p>
            <a:pPr lvl="1"/>
            <a:r>
              <a:rPr lang="de-DE" dirty="0"/>
              <a:t>ein warmes, sozio-emotionales Klima im Klassenzimmer zu haben, </a:t>
            </a:r>
          </a:p>
          <a:p>
            <a:pPr lvl="1"/>
            <a:r>
              <a:rPr lang="de-DE" dirty="0"/>
              <a:t>in dem Fehler nicht nur toleriert, sondern begrüßt werden, </a:t>
            </a:r>
          </a:p>
          <a:p>
            <a:r>
              <a:rPr lang="de-DE" dirty="0"/>
              <a:t>• der Schwerpunkt auf eine klare Artikulierung von Erfolgskriterien und Leistungserwartungen durch die Lehrperson,</a:t>
            </a:r>
          </a:p>
          <a:p>
            <a:r>
              <a:rPr lang="de-DE" dirty="0"/>
              <a:t>• das Fördern von Anstrengung und die Einbindung aller Lernenden. </a:t>
            </a:r>
            <a:r>
              <a:rPr lang="de-DE" sz="1800" dirty="0"/>
              <a:t>(Hattie, S. 41/42)</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20</a:t>
            </a:fld>
            <a:endParaRPr lang="de-DE"/>
          </a:p>
        </p:txBody>
      </p:sp>
    </p:spTree>
    <p:extLst>
      <p:ext uri="{BB962C8B-B14F-4D97-AF65-F5344CB8AC3E}">
        <p14:creationId xmlns:p14="http://schemas.microsoft.com/office/powerpoint/2010/main" val="2088146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Gleichgewicht zwischen Oberflächen- und tieferem Verstehen anstreben,</a:t>
            </a:r>
          </a:p>
          <a:p>
            <a:r>
              <a:rPr lang="de-DE" dirty="0"/>
              <a:t>• den Fokus auf Entwicklung von Lernstrategien zur Bedeutungskonstruktion legen und</a:t>
            </a:r>
          </a:p>
          <a:p>
            <a:r>
              <a:rPr lang="de-DE" dirty="0"/>
              <a:t>• explizite und aktivierende Programme, in denen spezifische Fähigkeiten und ein tieferes Verstehen angestrebt werden</a:t>
            </a:r>
          </a:p>
          <a:p>
            <a:r>
              <a:rPr lang="de-DE" sz="1000" dirty="0"/>
              <a:t>Hattie geht von einem Lernmodell aus, das vier Ebenen unterscheidet: Faktenwissen, konzeptuelles Wissen, prozedurales Wissen und meta-kognitives Wissen.</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21</a:t>
            </a:fld>
            <a:endParaRPr lang="de-DE"/>
          </a:p>
        </p:txBody>
      </p:sp>
    </p:spTree>
    <p:extLst>
      <p:ext uri="{BB962C8B-B14F-4D97-AF65-F5344CB8AC3E}">
        <p14:creationId xmlns:p14="http://schemas.microsoft.com/office/powerpoint/2010/main" val="2663515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Lernintention und Erfolgskriterien bewusst achten,</a:t>
            </a:r>
          </a:p>
          <a:p>
            <a:r>
              <a:rPr lang="de-DE" dirty="0"/>
              <a:t>• anspruchsvolle Aufgaben stellen,</a:t>
            </a:r>
          </a:p>
          <a:p>
            <a:r>
              <a:rPr lang="de-DE" dirty="0"/>
              <a:t>• mehrfach Gelegenheiten zum systematischen Üben anbieten,</a:t>
            </a:r>
          </a:p>
          <a:p>
            <a:r>
              <a:rPr lang="de-DE" dirty="0"/>
              <a:t>• erkennen, wenn jemand auf dem Weg zu den Zielen Erfolg hat,</a:t>
            </a:r>
          </a:p>
          <a:p>
            <a:endParaRPr lang="de-DE" dirty="0"/>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22</a:t>
            </a:fld>
            <a:endParaRPr lang="de-DE"/>
          </a:p>
        </p:txBody>
      </p:sp>
    </p:spTree>
    <p:extLst>
      <p:ext uri="{BB962C8B-B14F-4D97-AF65-F5344CB8AC3E}">
        <p14:creationId xmlns:p14="http://schemas.microsoft.com/office/powerpoint/2010/main" val="2002956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73050" indent="-273050">
              <a:buFont typeface="Arial"/>
              <a:buChar char="•"/>
            </a:pPr>
            <a:r>
              <a:rPr lang="de-DE" dirty="0"/>
              <a:t>angemessene Lernstrategien lehren,</a:t>
            </a:r>
          </a:p>
          <a:p>
            <a:pPr marL="273050" indent="-273050">
              <a:buFont typeface="Arial"/>
              <a:buChar char="•"/>
            </a:pPr>
            <a:r>
              <a:rPr lang="de-DE" dirty="0"/>
              <a:t>das Lehren planen und darüber sprechen,</a:t>
            </a:r>
          </a:p>
          <a:p>
            <a:pPr marL="273050" indent="-273050">
              <a:buFont typeface="Arial"/>
              <a:buChar char="•"/>
            </a:pPr>
            <a:r>
              <a:rPr lang="de-DE" dirty="0"/>
              <a:t>Feedback über das Lehren einholen</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23</a:t>
            </a:fld>
            <a:endParaRPr lang="de-DE"/>
          </a:p>
        </p:txBody>
      </p:sp>
    </p:spTree>
    <p:extLst>
      <p:ext uri="{BB962C8B-B14F-4D97-AF65-F5344CB8AC3E}">
        <p14:creationId xmlns:p14="http://schemas.microsoft.com/office/powerpoint/2010/main" val="1019016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eaLnBrk="1" hangingPunct="1">
              <a:lnSpc>
                <a:spcPct val="100000"/>
              </a:lnSpc>
              <a:spcAft>
                <a:spcPts val="600"/>
              </a:spcAft>
            </a:pPr>
            <a:r>
              <a:rPr lang="de-DE" dirty="0">
                <a:ea typeface="ＭＳ Ｐゴシック" pitchFamily="-1" charset="-128"/>
                <a:cs typeface="ＭＳ Ｐゴシック" pitchFamily="-1" charset="-128"/>
              </a:rPr>
              <a:t>Meta-Analysen als Möglichkeit, über viele einzelne Studien hinweg Auskunft über die Wirksamkeit bestimmter Variablen zu erlangen (z. B. Klassenwiederholung), </a:t>
            </a:r>
          </a:p>
          <a:p>
            <a:pPr lvl="1" eaLnBrk="1" hangingPunct="1">
              <a:lnSpc>
                <a:spcPct val="100000"/>
              </a:lnSpc>
              <a:spcAft>
                <a:spcPts val="600"/>
              </a:spcAft>
            </a:pPr>
            <a:r>
              <a:rPr lang="de-DE" dirty="0"/>
              <a:t>- nicht in Form einer Inhaltsanalyse, </a:t>
            </a:r>
          </a:p>
          <a:p>
            <a:pPr lvl="1" eaLnBrk="1" hangingPunct="1">
              <a:lnSpc>
                <a:spcPct val="100000"/>
              </a:lnSpc>
              <a:spcAft>
                <a:spcPts val="600"/>
              </a:spcAft>
            </a:pPr>
            <a:r>
              <a:rPr lang="de-DE" dirty="0"/>
              <a:t>sondern durch ein statistisches Verfahren. </a:t>
            </a:r>
          </a:p>
          <a:p>
            <a:pPr marL="0" indent="0" eaLnBrk="1" hangingPunct="1">
              <a:lnSpc>
                <a:spcPct val="100000"/>
              </a:lnSpc>
              <a:spcAft>
                <a:spcPts val="600"/>
              </a:spcAft>
            </a:pPr>
            <a:r>
              <a:rPr lang="de-DE" dirty="0">
                <a:ea typeface="ＭＳ Ｐゴシック" pitchFamily="-1" charset="-128"/>
                <a:cs typeface="ＭＳ Ｐゴシック" pitchFamily="-1" charset="-128"/>
              </a:rPr>
              <a:t>Die Einflussgrößen sind (aufgrund der bei Meta-Analysen verwendeten Methoden) miteinander vergleichbar, obwohl sie aus ganz verschiedene Studien stammen.</a:t>
            </a:r>
          </a:p>
          <a:p>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0" i="0" u="none" strike="noStrike" kern="1200" dirty="0">
                <a:solidFill>
                  <a:schemeClr val="tx1"/>
                </a:solidFill>
                <a:effectLst/>
                <a:latin typeface="Arial" charset="0"/>
                <a:ea typeface="ＭＳ Ｐゴシック" charset="-128"/>
                <a:cs typeface="ＭＳ Ｐゴシック" charset="-128"/>
              </a:rPr>
              <a:t>A </a:t>
            </a:r>
            <a:r>
              <a:rPr lang="de-DE" sz="1200" b="1" i="0" u="none" strike="noStrike" kern="1200" dirty="0">
                <a:solidFill>
                  <a:schemeClr val="tx1"/>
                </a:solidFill>
                <a:effectLst/>
                <a:latin typeface="Arial" charset="0"/>
                <a:ea typeface="ＭＳ Ｐゴシック" charset="-128"/>
                <a:cs typeface="ＭＳ Ｐゴシック" charset="-128"/>
              </a:rPr>
              <a:t>meta-analysis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err="1">
                <a:solidFill>
                  <a:schemeClr val="tx1"/>
                </a:solidFill>
                <a:effectLst/>
                <a:latin typeface="Arial" charset="0"/>
                <a:ea typeface="ＭＳ Ｐゴシック" charset="-128"/>
                <a:cs typeface="ＭＳ Ｐゴシック" charset="-128"/>
              </a:rPr>
              <a:t>statistical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analysis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that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combines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results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multiple </a:t>
            </a:r>
            <a:r>
              <a:rPr lang="de-DE" sz="1200" b="0" i="0" u="none" strike="noStrike" kern="1200" dirty="0">
                <a:solidFill>
                  <a:schemeClr val="tx1"/>
                </a:solidFill>
                <a:effectLst/>
                <a:latin typeface="Arial" charset="0"/>
                <a:ea typeface="ＭＳ Ｐゴシック" charset="-128"/>
                <a:cs typeface="ＭＳ Ｐゴシック" charset="-128"/>
                <a:hlinkClick r:id="rId3" tooltip="Randomized controlled trial"/>
              </a:rPr>
              <a:t>scientific studies</a:t>
            </a:r>
            <a:r>
              <a:rPr lang="de-DE" sz="1200" b="0" i="0" u="none" strike="noStrike" kern="1200" dirty="0">
                <a:solidFill>
                  <a:schemeClr val="tx1"/>
                </a:solidFill>
                <a:effectLst/>
                <a:latin typeface="Arial" charset="0"/>
                <a:ea typeface="ＭＳ Ｐゴシック" charset="-128"/>
                <a:cs typeface="ＭＳ Ｐゴシック" charset="-128"/>
              </a:rPr>
              <a:t>.</a:t>
            </a:r>
          </a:p>
          <a:p>
            <a:r>
              <a:rPr lang="de-DE" sz="1200" b="0" i="0" u="none" strike="noStrike" kern="1200" dirty="0">
                <a:solidFill>
                  <a:schemeClr val="tx1"/>
                </a:solidFill>
                <a:effectLst/>
                <a:latin typeface="Arial" charset="0"/>
                <a:ea typeface="ＭＳ Ｐゴシック" charset="-128"/>
                <a:cs typeface="ＭＳ Ｐゴシック" charset="-128"/>
              </a:rPr>
              <a:t>The </a:t>
            </a:r>
            <a:r>
              <a:rPr lang="de-DE" sz="1200" b="0" i="0" u="none" strike="noStrike" kern="1200" dirty="0" err="1">
                <a:solidFill>
                  <a:schemeClr val="tx1"/>
                </a:solidFill>
                <a:effectLst/>
                <a:latin typeface="Arial" charset="0"/>
                <a:ea typeface="ＭＳ Ｐゴシック" charset="-128"/>
                <a:cs typeface="ＭＳ Ｐゴシック" charset="-128"/>
              </a:rPr>
              <a:t>basic</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tenet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behind</a:t>
            </a:r>
            <a:r>
              <a:rPr lang="de-DE" sz="1200" b="0" i="0" u="none" strike="noStrike" kern="1200" dirty="0">
                <a:solidFill>
                  <a:schemeClr val="tx1"/>
                </a:solidFill>
                <a:effectLst/>
                <a:latin typeface="Arial" charset="0"/>
                <a:ea typeface="ＭＳ Ｐゴシック" charset="-128"/>
                <a:cs typeface="ＭＳ Ｐゴシック" charset="-128"/>
              </a:rPr>
              <a:t> meta-</a:t>
            </a:r>
            <a:r>
              <a:rPr lang="de-DE" sz="1200" b="0" i="0" u="none" strike="noStrike" kern="1200" dirty="0" err="1">
                <a:solidFill>
                  <a:schemeClr val="tx1"/>
                </a:solidFill>
                <a:effectLst/>
                <a:latin typeface="Arial" charset="0"/>
                <a:ea typeface="ＭＳ Ｐゴシック" charset="-128"/>
                <a:cs typeface="ＭＳ Ｐゴシック" charset="-128"/>
              </a:rPr>
              <a:t>analyses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that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there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err="1">
                <a:solidFill>
                  <a:schemeClr val="tx1"/>
                </a:solidFill>
                <a:effectLst/>
                <a:latin typeface="Arial" charset="0"/>
                <a:ea typeface="ＭＳ Ｐゴシック" charset="-128"/>
                <a:cs typeface="ＭＳ Ｐゴシック" charset="-128"/>
              </a:rPr>
              <a:t>common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truth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behind</a:t>
            </a:r>
            <a:r>
              <a:rPr lang="de-DE" sz="1200" b="0" i="0" u="none" strike="noStrike" kern="1200" dirty="0">
                <a:solidFill>
                  <a:schemeClr val="tx1"/>
                </a:solidFill>
                <a:effectLst/>
                <a:latin typeface="Arial" charset="0"/>
                <a:ea typeface="ＭＳ Ｐゴシック" charset="-128"/>
                <a:cs typeface="ＭＳ Ｐゴシック" charset="-128"/>
              </a:rPr>
              <a:t> all </a:t>
            </a:r>
            <a:r>
              <a:rPr lang="de-DE" sz="1200" b="0" i="0" u="none" strike="noStrike" kern="1200" dirty="0" err="1">
                <a:solidFill>
                  <a:schemeClr val="tx1"/>
                </a:solidFill>
                <a:effectLst/>
                <a:latin typeface="Arial" charset="0"/>
                <a:ea typeface="ＭＳ Ｐゴシック" charset="-128"/>
                <a:cs typeface="ＭＳ Ｐゴシック" charset="-128"/>
              </a:rPr>
              <a:t>conceptually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similar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scientific</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studies</a:t>
            </a:r>
            <a:r>
              <a:rPr lang="de-DE" sz="1200" b="0" i="0" u="none" strike="noStrike" kern="1200" dirty="0">
                <a:solidFill>
                  <a:schemeClr val="tx1"/>
                </a:solidFill>
                <a:effectLst/>
                <a:latin typeface="Arial" charset="0"/>
                <a:ea typeface="ＭＳ Ｐゴシック" charset="-128"/>
                <a:cs typeface="ＭＳ Ｐゴシック" charset="-128"/>
              </a:rPr>
              <a:t>, but </a:t>
            </a:r>
            <a:r>
              <a:rPr lang="de-DE" sz="1200" b="0" i="0" u="none" strike="noStrike" kern="1200" dirty="0" err="1">
                <a:solidFill>
                  <a:schemeClr val="tx1"/>
                </a:solidFill>
                <a:effectLst/>
                <a:latin typeface="Arial" charset="0"/>
                <a:ea typeface="ＭＳ Ｐゴシック" charset="-128"/>
                <a:cs typeface="ＭＳ Ｐゴシック" charset="-128"/>
              </a:rPr>
              <a:t>which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has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been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measured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with</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err="1">
                <a:solidFill>
                  <a:schemeClr val="tx1"/>
                </a:solidFill>
                <a:effectLst/>
                <a:latin typeface="Arial" charset="0"/>
                <a:ea typeface="ＭＳ Ｐゴシック" charset="-128"/>
                <a:cs typeface="ＭＳ Ｐゴシック" charset="-128"/>
              </a:rPr>
              <a:t>certain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error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within</a:t>
            </a:r>
            <a:r>
              <a:rPr lang="de-DE" sz="1200" b="0" i="0" u="none" strike="noStrike" kern="1200" dirty="0">
                <a:solidFill>
                  <a:schemeClr val="tx1"/>
                </a:solidFill>
                <a:effectLst/>
                <a:latin typeface="Arial" charset="0"/>
                <a:ea typeface="ＭＳ Ｐゴシック" charset="-128"/>
                <a:cs typeface="ＭＳ Ｐゴシック" charset="-128"/>
              </a:rPr>
              <a:t> individual </a:t>
            </a:r>
            <a:r>
              <a:rPr lang="de-DE" sz="1200" b="0" i="0" u="none" strike="noStrike" kern="1200" dirty="0" err="1">
                <a:solidFill>
                  <a:schemeClr val="tx1"/>
                </a:solidFill>
                <a:effectLst/>
                <a:latin typeface="Arial" charset="0"/>
                <a:ea typeface="ＭＳ Ｐゴシック" charset="-128"/>
                <a:cs typeface="ＭＳ Ｐゴシック" charset="-128"/>
              </a:rPr>
              <a:t>studies</a:t>
            </a:r>
            <a:r>
              <a:rPr lang="de-DE" sz="1200" b="0" i="0" u="none" strike="noStrike" kern="1200" dirty="0">
                <a:solidFill>
                  <a:schemeClr val="tx1"/>
                </a:solidFill>
                <a:effectLst/>
                <a:latin typeface="Arial" charset="0"/>
                <a:ea typeface="ＭＳ Ｐゴシック" charset="-128"/>
                <a:cs typeface="ＭＳ Ｐゴシック" charset="-128"/>
              </a:rPr>
              <a:t>. </a:t>
            </a:r>
          </a:p>
          <a:p>
            <a:r>
              <a:rPr lang="de-DE" sz="1200" b="0" i="0" u="none" strike="noStrike" kern="1200" dirty="0">
                <a:solidFill>
                  <a:schemeClr val="tx1"/>
                </a:solidFill>
                <a:effectLst/>
                <a:latin typeface="Arial" charset="0"/>
                <a:ea typeface="ＭＳ Ｐゴシック" charset="-128"/>
                <a:cs typeface="ＭＳ Ｐゴシック" charset="-128"/>
              </a:rPr>
              <a:t>The </a:t>
            </a:r>
            <a:r>
              <a:rPr lang="de-DE" sz="1200" b="0" i="0" u="none" strike="noStrike" kern="1200" dirty="0" err="1">
                <a:solidFill>
                  <a:schemeClr val="tx1"/>
                </a:solidFill>
                <a:effectLst/>
                <a:latin typeface="Arial" charset="0"/>
                <a:ea typeface="ＭＳ Ｐゴシック" charset="-128"/>
                <a:cs typeface="ＭＳ Ｐゴシック" charset="-128"/>
              </a:rPr>
              <a:t>aim</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use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approaches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from</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a:solidFill>
                  <a:schemeClr val="tx1"/>
                </a:solidFill>
                <a:effectLst/>
                <a:latin typeface="Arial" charset="0"/>
                <a:ea typeface="ＭＳ Ｐゴシック" charset="-128"/>
                <a:cs typeface="ＭＳ Ｐゴシック" charset="-128"/>
                <a:hlinkClick r:id="rId4" tooltip="Statistics"/>
              </a:rPr>
              <a:t>statistics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derive</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err="1">
                <a:solidFill>
                  <a:schemeClr val="tx1"/>
                </a:solidFill>
                <a:effectLst/>
                <a:latin typeface="Arial" charset="0"/>
                <a:ea typeface="ＭＳ Ｐゴシック" charset="-128"/>
                <a:cs typeface="ＭＳ Ｐゴシック" charset="-128"/>
              </a:rPr>
              <a:t>pooled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estimate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closest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unknown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common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truth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based</a:t>
            </a:r>
            <a:r>
              <a:rPr lang="de-DE" sz="1200" b="0" i="0" u="none" strike="noStrike" kern="1200" dirty="0">
                <a:solidFill>
                  <a:schemeClr val="tx1"/>
                </a:solidFill>
                <a:effectLst/>
                <a:latin typeface="Arial" charset="0"/>
                <a:ea typeface="ＭＳ Ｐゴシック" charset="-128"/>
                <a:cs typeface="ＭＳ Ｐゴシック" charset="-128"/>
              </a:rPr>
              <a:t> on </a:t>
            </a:r>
            <a:r>
              <a:rPr lang="de-DE" sz="1200" b="0" i="0" u="none" strike="noStrike" kern="1200" dirty="0" err="1">
                <a:solidFill>
                  <a:schemeClr val="tx1"/>
                </a:solidFill>
                <a:effectLst/>
                <a:latin typeface="Arial" charset="0"/>
                <a:ea typeface="ＭＳ Ｐゴシック" charset="-128"/>
                <a:cs typeface="ＭＳ Ｐゴシック" charset="-128"/>
              </a:rPr>
              <a:t>how</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error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perceived</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essence</a:t>
            </a:r>
            <a:r>
              <a:rPr lang="de-DE" sz="1200" b="0" i="0" u="none" strike="noStrike" kern="1200" dirty="0">
                <a:solidFill>
                  <a:schemeClr val="tx1"/>
                </a:solidFill>
                <a:effectLst/>
                <a:latin typeface="Arial" charset="0"/>
                <a:ea typeface="ＭＳ Ｐゴシック" charset="-128"/>
                <a:cs typeface="ＭＳ Ｐゴシック" charset="-128"/>
              </a:rPr>
              <a:t>, all </a:t>
            </a:r>
            <a:r>
              <a:rPr lang="de-DE" sz="1200" b="0" i="0" u="none" strike="noStrike" kern="1200" dirty="0" err="1">
                <a:solidFill>
                  <a:schemeClr val="tx1"/>
                </a:solidFill>
                <a:effectLst/>
                <a:latin typeface="Arial" charset="0"/>
                <a:ea typeface="ＭＳ Ｐゴシック" charset="-128"/>
                <a:cs typeface="ＭＳ Ｐゴシック" charset="-128"/>
              </a:rPr>
              <a:t>existing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methods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yield</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a:solidFill>
                  <a:schemeClr val="tx1"/>
                </a:solidFill>
                <a:effectLst/>
                <a:latin typeface="Arial" charset="0"/>
                <a:ea typeface="ＭＳ Ｐゴシック" charset="-128"/>
                <a:cs typeface="ＭＳ Ｐゴシック" charset="-128"/>
                <a:hlinkClick r:id="rId5" tooltip="Weighted average"/>
              </a:rPr>
              <a:t>weighted average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from</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results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individual </a:t>
            </a:r>
            <a:r>
              <a:rPr lang="de-DE" sz="1200" b="0" i="0" u="none" strike="noStrike" kern="1200" dirty="0" err="1">
                <a:solidFill>
                  <a:schemeClr val="tx1"/>
                </a:solidFill>
                <a:effectLst/>
                <a:latin typeface="Arial" charset="0"/>
                <a:ea typeface="ＭＳ Ｐゴシック" charset="-128"/>
                <a:cs typeface="ＭＳ Ｐゴシック" charset="-128"/>
              </a:rPr>
              <a:t>studies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what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differs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manner</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which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these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weights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are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allocated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also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manner</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which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uncertainty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computed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around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point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estimate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thus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generated</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addition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providing</a:t>
            </a:r>
            <a:r>
              <a:rPr lang="de-DE" sz="1200" b="0" i="0" u="none" strike="noStrike" kern="1200" dirty="0">
                <a:solidFill>
                  <a:schemeClr val="tx1"/>
                </a:solidFill>
                <a:effectLst/>
                <a:latin typeface="Arial" charset="0"/>
                <a:ea typeface="ＭＳ Ｐゴシック" charset="-128"/>
                <a:cs typeface="ＭＳ Ｐゴシック" charset="-128"/>
              </a:rPr>
              <a:t> an </a:t>
            </a:r>
            <a:r>
              <a:rPr lang="de-DE" sz="1200" b="0" i="0" u="none" strike="noStrike" kern="1200" dirty="0" err="1">
                <a:solidFill>
                  <a:schemeClr val="tx1"/>
                </a:solidFill>
                <a:effectLst/>
                <a:latin typeface="Arial" charset="0"/>
                <a:ea typeface="ＭＳ Ｐゴシック" charset="-128"/>
                <a:cs typeface="ＭＳ Ｐゴシック" charset="-128"/>
              </a:rPr>
              <a:t>estimate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unknown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common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truth</a:t>
            </a:r>
            <a:r>
              <a:rPr lang="de-DE" sz="1200" b="0" i="0" u="none" strike="noStrike" kern="1200" dirty="0">
                <a:solidFill>
                  <a:schemeClr val="tx1"/>
                </a:solidFill>
                <a:effectLst/>
                <a:latin typeface="Arial" charset="0"/>
                <a:ea typeface="ＭＳ Ｐゴシック" charset="-128"/>
                <a:cs typeface="ＭＳ Ｐゴシック" charset="-128"/>
              </a:rPr>
              <a:t>, meta-analysis </a:t>
            </a:r>
            <a:r>
              <a:rPr lang="de-DE" sz="1200" b="0" i="0" u="none" strike="noStrike" kern="1200" dirty="0" err="1">
                <a:solidFill>
                  <a:schemeClr val="tx1"/>
                </a:solidFill>
                <a:effectLst/>
                <a:latin typeface="Arial" charset="0"/>
                <a:ea typeface="ＭＳ Ｐゴシック" charset="-128"/>
                <a:cs typeface="ＭＳ Ｐゴシック" charset="-128"/>
              </a:rPr>
              <a:t>has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capacity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contrast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results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from</a:t>
            </a:r>
            <a:r>
              <a:rPr lang="de-DE" sz="1200" b="0" i="0" u="none" strike="noStrike" kern="1200" dirty="0">
                <a:solidFill>
                  <a:schemeClr val="tx1"/>
                </a:solidFill>
                <a:effectLst/>
                <a:latin typeface="Arial" charset="0"/>
                <a:ea typeface="ＭＳ Ｐゴシック" charset="-128"/>
                <a:cs typeface="ＭＳ Ｐゴシック" charset="-128"/>
              </a:rPr>
              <a:t> different </a:t>
            </a:r>
            <a:r>
              <a:rPr lang="de-DE" sz="1200" b="0" i="0" u="none" strike="noStrike" kern="1200" dirty="0" err="1">
                <a:solidFill>
                  <a:schemeClr val="tx1"/>
                </a:solidFill>
                <a:effectLst/>
                <a:latin typeface="Arial" charset="0"/>
                <a:ea typeface="ＭＳ Ｐゴシック" charset="-128"/>
                <a:cs typeface="ＭＳ Ｐゴシック" charset="-128"/>
              </a:rPr>
              <a:t>studies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identify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patterns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among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study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results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sources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disagreement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among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those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results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other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interesting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relationships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that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may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come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light in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context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multiple </a:t>
            </a:r>
            <a:r>
              <a:rPr lang="de-DE" sz="1200" b="0" i="0" u="none" strike="noStrike" kern="1200" dirty="0" err="1">
                <a:solidFill>
                  <a:schemeClr val="tx1"/>
                </a:solidFill>
                <a:effectLst/>
                <a:latin typeface="Arial" charset="0"/>
                <a:ea typeface="ＭＳ Ｐゴシック" charset="-128"/>
                <a:cs typeface="ＭＳ Ｐゴシック" charset="-128"/>
              </a:rPr>
              <a:t>studies</a:t>
            </a:r>
            <a:r>
              <a:rPr lang="de-DE" sz="1200" b="0" i="0" u="none" strike="noStrike" kern="1200" dirty="0">
                <a:solidFill>
                  <a:schemeClr val="tx1"/>
                </a:solidFill>
                <a:effectLst/>
                <a:latin typeface="Arial" charset="0"/>
                <a:ea typeface="ＭＳ Ｐゴシック" charset="-128"/>
                <a:cs typeface="ＭＳ Ｐゴシック" charset="-128"/>
              </a:rPr>
              <a:t>.</a:t>
            </a:r>
            <a:r>
              <a:rPr lang="de-DE" sz="1200" b="0" i="0" u="none" strike="noStrike" kern="1200" baseline="30000" dirty="0">
                <a:solidFill>
                  <a:schemeClr val="tx1"/>
                </a:solidFill>
                <a:effectLst/>
                <a:latin typeface="Arial" charset="0"/>
                <a:ea typeface="ＭＳ Ｐゴシック" charset="-128"/>
                <a:cs typeface="ＭＳ Ｐゴシック" charset="-128"/>
                <a:hlinkClick r:id="rId6"/>
              </a:rPr>
              <a:t>[1]</a:t>
            </a:r>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0" i="0" u="none" strike="noStrike" kern="1200" dirty="0">
                <a:solidFill>
                  <a:schemeClr val="tx1"/>
                </a:solidFill>
                <a:effectLst/>
                <a:latin typeface="Arial" charset="0"/>
                <a:ea typeface="ＭＳ Ｐゴシック" charset="-128"/>
                <a:cs typeface="ＭＳ Ｐゴシック" charset="-128"/>
              </a:rPr>
              <a:t>A </a:t>
            </a:r>
            <a:r>
              <a:rPr lang="de-DE" sz="1200" b="0" i="0" u="none" strike="noStrike" kern="1200" dirty="0" err="1">
                <a:solidFill>
                  <a:schemeClr val="tx1"/>
                </a:solidFill>
                <a:effectLst/>
                <a:latin typeface="Arial" charset="0"/>
                <a:ea typeface="ＭＳ Ｐゴシック" charset="-128"/>
                <a:cs typeface="ＭＳ Ｐゴシック" charset="-128"/>
              </a:rPr>
              <a:t>key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benefit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approach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aggregation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information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leading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err="1">
                <a:solidFill>
                  <a:schemeClr val="tx1"/>
                </a:solidFill>
                <a:effectLst/>
                <a:latin typeface="Arial" charset="0"/>
                <a:ea typeface="ＭＳ Ｐゴシック" charset="-128"/>
                <a:cs typeface="ＭＳ Ｐゴシック" charset="-128"/>
              </a:rPr>
              <a:t>higher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a:solidFill>
                  <a:schemeClr val="tx1"/>
                </a:solidFill>
                <a:effectLst/>
                <a:latin typeface="Arial" charset="0"/>
                <a:ea typeface="ＭＳ Ｐゴシック" charset="-128"/>
                <a:cs typeface="ＭＳ Ｐゴシック" charset="-128"/>
                <a:hlinkClick r:id="rId7" tooltip="Statistical power"/>
              </a:rPr>
              <a:t>statistical power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more</a:t>
            </a:r>
            <a:r>
              <a:rPr lang="de-DE" sz="1200" b="0" i="0" u="none" strike="noStrike" kern="1200" dirty="0">
                <a:solidFill>
                  <a:schemeClr val="tx1"/>
                </a:solidFill>
                <a:effectLst/>
                <a:latin typeface="Arial" charset="0"/>
                <a:ea typeface="ＭＳ Ｐゴシック" charset="-128"/>
                <a:cs typeface="ＭＳ Ｐゴシック" charset="-128"/>
              </a:rPr>
              <a:t> robust </a:t>
            </a:r>
            <a:r>
              <a:rPr lang="de-DE" sz="1200" b="0" i="0" u="none" strike="noStrike" kern="1200" dirty="0" err="1">
                <a:solidFill>
                  <a:schemeClr val="tx1"/>
                </a:solidFill>
                <a:effectLst/>
                <a:latin typeface="Arial" charset="0"/>
                <a:ea typeface="ＭＳ Ｐゴシック" charset="-128"/>
                <a:cs typeface="ＭＳ Ｐゴシック" charset="-128"/>
              </a:rPr>
              <a:t>point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estimate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than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possible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from</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measure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derived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from</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any</a:t>
            </a:r>
            <a:r>
              <a:rPr lang="de-DE" sz="1200" b="0" i="0" u="none" strike="noStrike" kern="1200" dirty="0">
                <a:solidFill>
                  <a:schemeClr val="tx1"/>
                </a:solidFill>
                <a:effectLst/>
                <a:latin typeface="Arial" charset="0"/>
                <a:ea typeface="ＭＳ Ｐゴシック" charset="-128"/>
                <a:cs typeface="ＭＳ Ｐゴシック" charset="-128"/>
              </a:rPr>
              <a:t> individual </a:t>
            </a:r>
            <a:r>
              <a:rPr lang="de-DE" sz="1200" b="0" i="0" u="none" strike="noStrike" kern="1200" dirty="0" err="1">
                <a:solidFill>
                  <a:schemeClr val="tx1"/>
                </a:solidFill>
                <a:effectLst/>
                <a:latin typeface="Arial" charset="0"/>
                <a:ea typeface="ＭＳ Ｐゴシック" charset="-128"/>
                <a:cs typeface="ＭＳ Ｐゴシック" charset="-128"/>
              </a:rPr>
              <a:t>study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However</a:t>
            </a:r>
            <a:r>
              <a:rPr lang="de-DE" sz="1200" b="0" i="0" u="none" strike="noStrike" kern="1200" dirty="0">
                <a:solidFill>
                  <a:schemeClr val="tx1"/>
                </a:solidFill>
                <a:effectLst/>
                <a:latin typeface="Arial" charset="0"/>
                <a:ea typeface="ＭＳ Ｐゴシック" charset="-128"/>
                <a:cs typeface="ＭＳ Ｐゴシック" charset="-128"/>
              </a:rPr>
              <a:t>, in </a:t>
            </a:r>
            <a:r>
              <a:rPr lang="de-DE" sz="1200" b="0" i="0" u="none" strike="noStrike" kern="1200" dirty="0" err="1">
                <a:solidFill>
                  <a:schemeClr val="tx1"/>
                </a:solidFill>
                <a:effectLst/>
                <a:latin typeface="Arial" charset="0"/>
                <a:ea typeface="ＭＳ Ｐゴシック" charset="-128"/>
                <a:cs typeface="ＭＳ Ｐゴシック" charset="-128"/>
              </a:rPr>
              <a:t>performing</a:t>
            </a:r>
            <a:r>
              <a:rPr lang="de-DE" sz="1200" b="0" i="0" u="none" strike="noStrike" kern="1200" dirty="0">
                <a:solidFill>
                  <a:schemeClr val="tx1"/>
                </a:solidFill>
                <a:effectLst/>
                <a:latin typeface="Arial" charset="0"/>
                <a:ea typeface="ＭＳ Ｐゴシック" charset="-128"/>
                <a:cs typeface="ＭＳ Ｐゴシック" charset="-128"/>
              </a:rPr>
              <a:t> a meta-analysis, an </a:t>
            </a:r>
            <a:r>
              <a:rPr lang="de-DE" sz="1200" b="0" i="0" u="none" strike="noStrike" kern="1200" dirty="0" err="1">
                <a:solidFill>
                  <a:schemeClr val="tx1"/>
                </a:solidFill>
                <a:effectLst/>
                <a:latin typeface="Arial" charset="0"/>
                <a:ea typeface="ＭＳ Ｐゴシック" charset="-128"/>
                <a:cs typeface="ＭＳ Ｐゴシック" charset="-128"/>
              </a:rPr>
              <a:t>investigator</a:t>
            </a:r>
            <a:r>
              <a:rPr lang="de-DE" sz="1200" b="0" i="0" u="none" strike="noStrike" kern="1200" dirty="0">
                <a:solidFill>
                  <a:schemeClr val="tx1"/>
                </a:solidFill>
                <a:effectLst/>
                <a:latin typeface="Arial" charset="0"/>
                <a:ea typeface="ＭＳ Ｐゴシック" charset="-128"/>
                <a:cs typeface="ＭＳ Ｐゴシック" charset="-128"/>
              </a:rPr>
              <a:t> must </a:t>
            </a:r>
            <a:r>
              <a:rPr lang="de-DE" sz="1200" b="0" i="0" u="none" strike="noStrike" kern="1200" dirty="0" err="1">
                <a:solidFill>
                  <a:schemeClr val="tx1"/>
                </a:solidFill>
                <a:effectLst/>
                <a:latin typeface="Arial" charset="0"/>
                <a:ea typeface="ＭＳ Ｐゴシック" charset="-128"/>
                <a:cs typeface="ＭＳ Ｐゴシック" charset="-128"/>
              </a:rPr>
              <a:t>make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choices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which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can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affect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results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including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deciding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how</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search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studies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selecting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studies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based</a:t>
            </a:r>
            <a:r>
              <a:rPr lang="de-DE" sz="1200" b="0" i="0" u="none" strike="noStrike" kern="1200" dirty="0">
                <a:solidFill>
                  <a:schemeClr val="tx1"/>
                </a:solidFill>
                <a:effectLst/>
                <a:latin typeface="Arial" charset="0"/>
                <a:ea typeface="ＭＳ Ｐゴシック" charset="-128"/>
                <a:cs typeface="ＭＳ Ｐゴシック" charset="-128"/>
              </a:rPr>
              <a:t> on a </a:t>
            </a:r>
            <a:r>
              <a:rPr lang="de-DE" sz="1200" b="0" i="0" u="none" strike="noStrike" kern="1200" dirty="0" err="1">
                <a:solidFill>
                  <a:schemeClr val="tx1"/>
                </a:solidFill>
                <a:effectLst/>
                <a:latin typeface="Arial" charset="0"/>
                <a:ea typeface="ＭＳ Ｐゴシック" charset="-128"/>
                <a:cs typeface="ＭＳ Ｐゴシック" charset="-128"/>
              </a:rPr>
              <a:t>set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objective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criteria</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dealing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with</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incomplete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data</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analyzing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data</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accounting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choosing</a:t>
            </a:r>
            <a:r>
              <a:rPr lang="de-DE" sz="1200" b="0" i="0" u="none" strike="noStrike" kern="1200" dirty="0">
                <a:solidFill>
                  <a:schemeClr val="tx1"/>
                </a:solidFill>
                <a:effectLst/>
                <a:latin typeface="Arial" charset="0"/>
                <a:ea typeface="ＭＳ Ｐゴシック" charset="-128"/>
                <a:cs typeface="ＭＳ Ｐゴシック" charset="-128"/>
              </a:rPr>
              <a:t> not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account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a:solidFill>
                  <a:schemeClr val="tx1"/>
                </a:solidFill>
                <a:effectLst/>
                <a:latin typeface="Arial" charset="0"/>
                <a:ea typeface="ＭＳ Ｐゴシック" charset="-128"/>
                <a:cs typeface="ＭＳ Ｐゴシック" charset="-128"/>
                <a:hlinkClick r:id="rId8" tooltip="Publication bias"/>
              </a:rPr>
              <a:t>publication bias</a:t>
            </a:r>
            <a:r>
              <a:rPr lang="de-DE" sz="1200" b="0" i="0" u="none" strike="noStrike" kern="1200" dirty="0">
                <a:solidFill>
                  <a:schemeClr val="tx1"/>
                </a:solidFill>
                <a:effectLst/>
                <a:latin typeface="Arial" charset="0"/>
                <a:ea typeface="ＭＳ Ｐゴシック" charset="-128"/>
                <a:cs typeface="ＭＳ Ｐゴシック" charset="-128"/>
              </a:rPr>
              <a:t>.</a:t>
            </a:r>
            <a:r>
              <a:rPr lang="de-DE" sz="1200" b="0" i="0" u="none" strike="noStrike" kern="1200" baseline="30000" dirty="0">
                <a:solidFill>
                  <a:schemeClr val="tx1"/>
                </a:solidFill>
                <a:effectLst/>
                <a:latin typeface="Arial" charset="0"/>
                <a:ea typeface="ＭＳ Ｐゴシック" charset="-128"/>
                <a:cs typeface="ＭＳ Ｐゴシック" charset="-128"/>
                <a:hlinkClick r:id="rId9"/>
              </a:rPr>
              <a:t>[2]</a:t>
            </a:r>
            <a:endParaRPr lang="de-DE" sz="1200" b="0" i="0" u="none" strike="noStrike" kern="1200" dirty="0">
              <a:solidFill>
                <a:schemeClr val="tx1"/>
              </a:solidFill>
              <a:effectLst/>
              <a:latin typeface="Arial" charset="0"/>
              <a:ea typeface="ＭＳ Ｐゴシック" charset="-128"/>
              <a:cs typeface="ＭＳ Ｐゴシック" charset="-128"/>
            </a:endParaRPr>
          </a:p>
          <a:p>
            <a:r>
              <a:rPr lang="de-DE" sz="1200" b="0" i="0" u="none" strike="noStrike" kern="1200" dirty="0">
                <a:solidFill>
                  <a:schemeClr val="tx1"/>
                </a:solidFill>
                <a:effectLst/>
                <a:latin typeface="Arial" charset="0"/>
                <a:ea typeface="ＭＳ Ｐゴシック" charset="-128"/>
                <a:cs typeface="ＭＳ Ｐゴシック" charset="-128"/>
              </a:rPr>
              <a:t>Meta-</a:t>
            </a:r>
            <a:r>
              <a:rPr lang="de-DE" sz="1200" b="0" i="0" u="none" strike="noStrike" kern="1200" dirty="0" err="1">
                <a:solidFill>
                  <a:schemeClr val="tx1"/>
                </a:solidFill>
                <a:effectLst/>
                <a:latin typeface="Arial" charset="0"/>
                <a:ea typeface="ＭＳ Ｐゴシック" charset="-128"/>
                <a:cs typeface="ＭＳ Ｐゴシック" charset="-128"/>
              </a:rPr>
              <a:t>analyses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are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often</a:t>
            </a:r>
            <a:r>
              <a:rPr lang="de-DE" sz="1200" b="0" i="0" u="none" strike="noStrike" kern="1200" dirty="0">
                <a:solidFill>
                  <a:schemeClr val="tx1"/>
                </a:solidFill>
                <a:effectLst/>
                <a:latin typeface="Arial" charset="0"/>
                <a:ea typeface="ＭＳ Ｐゴシック" charset="-128"/>
                <a:cs typeface="ＭＳ Ｐゴシック" charset="-128"/>
              </a:rPr>
              <a:t>, but not </a:t>
            </a:r>
            <a:r>
              <a:rPr lang="de-DE" sz="1200" b="0" i="0" u="none" strike="noStrike" kern="1200" dirty="0" err="1">
                <a:solidFill>
                  <a:schemeClr val="tx1"/>
                </a:solidFill>
                <a:effectLst/>
                <a:latin typeface="Arial" charset="0"/>
                <a:ea typeface="ＭＳ Ｐゴシック" charset="-128"/>
                <a:cs typeface="ＭＳ Ｐゴシック" charset="-128"/>
              </a:rPr>
              <a:t>always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important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components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a:solidFill>
                  <a:schemeClr val="tx1"/>
                </a:solidFill>
                <a:effectLst/>
                <a:latin typeface="Arial" charset="0"/>
                <a:ea typeface="ＭＳ Ｐゴシック" charset="-128"/>
                <a:cs typeface="ＭＳ Ｐゴシック" charset="-128"/>
                <a:hlinkClick r:id="rId10" tooltip="Systematic review"/>
              </a:rPr>
              <a:t>systematic review</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procedure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instance</a:t>
            </a:r>
            <a:r>
              <a:rPr lang="de-DE" sz="1200" b="0" i="0" u="none" strike="noStrike" kern="1200" dirty="0">
                <a:solidFill>
                  <a:schemeClr val="tx1"/>
                </a:solidFill>
                <a:effectLst/>
                <a:latin typeface="Arial" charset="0"/>
                <a:ea typeface="ＭＳ Ｐゴシック" charset="-128"/>
                <a:cs typeface="ＭＳ Ｐゴシック" charset="-128"/>
              </a:rPr>
              <a:t>, a meta-analysis </a:t>
            </a:r>
            <a:r>
              <a:rPr lang="de-DE" sz="1200" b="0" i="0" u="none" strike="noStrike" kern="1200" dirty="0" err="1">
                <a:solidFill>
                  <a:schemeClr val="tx1"/>
                </a:solidFill>
                <a:effectLst/>
                <a:latin typeface="Arial" charset="0"/>
                <a:ea typeface="ＭＳ Ｐゴシック" charset="-128"/>
                <a:cs typeface="ＭＳ Ｐゴシック" charset="-128"/>
              </a:rPr>
              <a:t>may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conducted</a:t>
            </a:r>
            <a:r>
              <a:rPr lang="de-DE" sz="1200" b="0" i="0" u="none" strike="noStrike" kern="1200" dirty="0">
                <a:solidFill>
                  <a:schemeClr val="tx1"/>
                </a:solidFill>
                <a:effectLst/>
                <a:latin typeface="Arial" charset="0"/>
                <a:ea typeface="ＭＳ Ｐゴシック" charset="-128"/>
                <a:cs typeface="ＭＳ Ｐゴシック" charset="-128"/>
              </a:rPr>
              <a:t> on </a:t>
            </a:r>
            <a:r>
              <a:rPr lang="de-DE" sz="1200" b="0" i="0" u="none" strike="noStrike" kern="1200" dirty="0" err="1">
                <a:solidFill>
                  <a:schemeClr val="tx1"/>
                </a:solidFill>
                <a:effectLst/>
                <a:latin typeface="Arial" charset="0"/>
                <a:ea typeface="ＭＳ Ｐゴシック" charset="-128"/>
                <a:cs typeface="ＭＳ Ｐゴシック" charset="-128"/>
              </a:rPr>
              <a:t>several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clinical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trials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err="1">
                <a:solidFill>
                  <a:schemeClr val="tx1"/>
                </a:solidFill>
                <a:effectLst/>
                <a:latin typeface="Arial" charset="0"/>
                <a:ea typeface="ＭＳ Ｐゴシック" charset="-128"/>
                <a:cs typeface="ＭＳ Ｐゴシック" charset="-128"/>
              </a:rPr>
              <a:t>medical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treatment</a:t>
            </a:r>
            <a:r>
              <a:rPr lang="de-DE" sz="1200" b="0" i="0" u="none" strike="noStrike" kern="1200" dirty="0">
                <a:solidFill>
                  <a:schemeClr val="tx1"/>
                </a:solidFill>
                <a:effectLst/>
                <a:latin typeface="Arial" charset="0"/>
                <a:ea typeface="ＭＳ Ｐゴシック" charset="-128"/>
                <a:cs typeface="ＭＳ Ｐゴシック" charset="-128"/>
              </a:rPr>
              <a:t>, in an </a:t>
            </a:r>
            <a:r>
              <a:rPr lang="de-DE" sz="1200" b="0" i="0" u="none" strike="noStrike" kern="1200" dirty="0" err="1">
                <a:solidFill>
                  <a:schemeClr val="tx1"/>
                </a:solidFill>
                <a:effectLst/>
                <a:latin typeface="Arial" charset="0"/>
                <a:ea typeface="ＭＳ Ｐゴシック" charset="-128"/>
                <a:cs typeface="ＭＳ Ｐゴシック" charset="-128"/>
              </a:rPr>
              <a:t>effort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to</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obtain</a:t>
            </a:r>
            <a:r>
              <a:rPr lang="de-DE" sz="1200" b="0" i="0" u="none" strike="noStrike" kern="1200" dirty="0">
                <a:solidFill>
                  <a:schemeClr val="tx1"/>
                </a:solidFill>
                <a:effectLst/>
                <a:latin typeface="Arial" charset="0"/>
                <a:ea typeface="ＭＳ Ｐゴシック" charset="-128"/>
                <a:cs typeface="ＭＳ Ｐゴシック" charset="-128"/>
              </a:rPr>
              <a:t> a </a:t>
            </a:r>
            <a:r>
              <a:rPr lang="de-DE" sz="1200" b="0" i="0" u="none" strike="noStrike" kern="1200" dirty="0" err="1">
                <a:solidFill>
                  <a:schemeClr val="tx1"/>
                </a:solidFill>
                <a:effectLst/>
                <a:latin typeface="Arial" charset="0"/>
                <a:ea typeface="ＭＳ Ｐゴシック" charset="-128"/>
                <a:cs typeface="ＭＳ Ｐゴシック" charset="-128"/>
              </a:rPr>
              <a:t>better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understanding</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of</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how</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well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the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treatment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works</a:t>
            </a:r>
            <a:r>
              <a:rPr lang="de-DE" sz="1200" b="0" i="0" u="none" strike="noStrike" kern="1200" dirty="0">
                <a:solidFill>
                  <a:schemeClr val="tx1"/>
                </a:solidFill>
                <a:effectLst/>
                <a:latin typeface="Arial" charset="0"/>
                <a:ea typeface="ＭＳ Ｐゴシック" charset="-128"/>
                <a:cs typeface="ＭＳ Ｐゴシック" charset="-128"/>
              </a:rPr>
              <a:t>. </a:t>
            </a:r>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24</a:t>
            </a:fld>
            <a:endParaRPr lang="de-DE"/>
          </a:p>
        </p:txBody>
      </p:sp>
    </p:spTree>
    <p:extLst>
      <p:ext uri="{BB962C8B-B14F-4D97-AF65-F5344CB8AC3E}">
        <p14:creationId xmlns:p14="http://schemas.microsoft.com/office/powerpoint/2010/main" val="2736663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10000"/>
          </a:bodyPr>
          <a:lstStyle/>
          <a:p>
            <a:pPr marL="355600" indent="-355600" eaLnBrk="1" hangingPunct="1">
              <a:lnSpc>
                <a:spcPts val="3000"/>
              </a:lnSpc>
              <a:spcBef>
                <a:spcPts val="600"/>
              </a:spcBef>
              <a:spcAft>
                <a:spcPts val="600"/>
              </a:spcAft>
              <a:buFont typeface="Arial"/>
              <a:buChar char="•"/>
            </a:pPr>
            <a:r>
              <a:rPr lang="en-GB" sz="1200" dirty="0"/>
              <a:t>Der </a:t>
            </a:r>
            <a:r>
              <a:rPr lang="en-GB" sz="1200" dirty="0" err="1"/>
              <a:t>größte</a:t>
            </a:r>
            <a:r>
              <a:rPr lang="en-GB" sz="1200" dirty="0"/>
              <a:t> </a:t>
            </a:r>
            <a:r>
              <a:rPr lang="en-GB" sz="1200" dirty="0" err="1"/>
              <a:t>Teil</a:t>
            </a:r>
            <a:r>
              <a:rPr lang="en-GB" sz="1200" dirty="0"/>
              <a:t> der </a:t>
            </a:r>
            <a:r>
              <a:rPr lang="en-GB" sz="1200" dirty="0" err="1"/>
              <a:t>pädagogischen</a:t>
            </a:r>
            <a:r>
              <a:rPr lang="en-GB" sz="1200" dirty="0"/>
              <a:t> </a:t>
            </a:r>
            <a:r>
              <a:rPr lang="en-GB" sz="1200" dirty="0" err="1"/>
              <a:t>Innovationen</a:t>
            </a:r>
            <a:r>
              <a:rPr lang="en-GB" sz="1200" dirty="0"/>
              <a:t> und </a:t>
            </a:r>
            <a:r>
              <a:rPr lang="en-GB" sz="1200" dirty="0" err="1"/>
              <a:t>Strategien</a:t>
            </a:r>
            <a:r>
              <a:rPr lang="en-GB" sz="1200" dirty="0"/>
              <a:t> </a:t>
            </a:r>
            <a:r>
              <a:rPr lang="en-GB" sz="1200" dirty="0" err="1"/>
              <a:t>können</a:t>
            </a:r>
            <a:r>
              <a:rPr lang="en-GB" sz="1200" dirty="0"/>
              <a:t> </a:t>
            </a:r>
            <a:r>
              <a:rPr lang="en-GB" sz="1200" dirty="0" err="1"/>
              <a:t>als</a:t>
            </a:r>
            <a:r>
              <a:rPr lang="en-GB" sz="1200" dirty="0"/>
              <a:t> </a:t>
            </a:r>
            <a:r>
              <a:rPr lang="en-GB" sz="1200" dirty="0" err="1"/>
              <a:t>wirksam</a:t>
            </a:r>
            <a:r>
              <a:rPr lang="en-GB" sz="1200" dirty="0"/>
              <a:t> </a:t>
            </a:r>
            <a:r>
              <a:rPr lang="en-GB" sz="1200" dirty="0" err="1"/>
              <a:t>bezeichnet</a:t>
            </a:r>
            <a:r>
              <a:rPr lang="en-GB" sz="1200" dirty="0"/>
              <a:t> </a:t>
            </a:r>
            <a:r>
              <a:rPr lang="en-GB" sz="1200" dirty="0" err="1"/>
              <a:t>werden</a:t>
            </a:r>
            <a:r>
              <a:rPr lang="en-GB" sz="1200" dirty="0"/>
              <a:t>, </a:t>
            </a:r>
            <a:r>
              <a:rPr lang="en-GB" sz="1200" dirty="0" err="1"/>
              <a:t>wenn</a:t>
            </a:r>
            <a:r>
              <a:rPr lang="en-GB" sz="1200" dirty="0"/>
              <a:t> man </a:t>
            </a:r>
            <a:r>
              <a:rPr lang="en-GB" sz="1200" dirty="0" err="1"/>
              <a:t>nachweisen</a:t>
            </a:r>
            <a:r>
              <a:rPr lang="en-GB" sz="1200" dirty="0"/>
              <a:t> </a:t>
            </a:r>
            <a:r>
              <a:rPr lang="en-GB" sz="1200" dirty="0" err="1"/>
              <a:t>kann</a:t>
            </a:r>
            <a:r>
              <a:rPr lang="en-GB" sz="1200" dirty="0"/>
              <a:t>, </a:t>
            </a:r>
            <a:r>
              <a:rPr lang="en-GB" sz="1200" dirty="0" err="1"/>
              <a:t>dass</a:t>
            </a:r>
            <a:r>
              <a:rPr lang="en-GB" sz="1200" dirty="0"/>
              <a:t> </a:t>
            </a:r>
            <a:r>
              <a:rPr lang="en-GB" sz="1200" dirty="0" err="1"/>
              <a:t>sie</a:t>
            </a:r>
            <a:r>
              <a:rPr lang="en-GB" sz="1200" dirty="0"/>
              <a:t> </a:t>
            </a:r>
            <a:r>
              <a:rPr lang="en-GB" sz="1200" dirty="0" err="1"/>
              <a:t>einen</a:t>
            </a:r>
            <a:r>
              <a:rPr lang="en-GB" sz="1200" dirty="0"/>
              <a:t> </a:t>
            </a:r>
            <a:r>
              <a:rPr lang="en-GB" sz="1200" dirty="0" err="1"/>
              <a:t>positiven</a:t>
            </a:r>
            <a:r>
              <a:rPr lang="en-GB" sz="1200" dirty="0"/>
              <a:t> </a:t>
            </a:r>
            <a:r>
              <a:rPr lang="en-GB" sz="1200" dirty="0" err="1"/>
              <a:t>Effekt</a:t>
            </a:r>
            <a:r>
              <a:rPr lang="en-GB" sz="1200" dirty="0"/>
              <a:t> </a:t>
            </a:r>
            <a:r>
              <a:rPr lang="en-GB" sz="1200" dirty="0" err="1"/>
              <a:t>haben</a:t>
            </a:r>
            <a:r>
              <a:rPr lang="en-GB" sz="1200" dirty="0"/>
              <a:t>.</a:t>
            </a:r>
          </a:p>
          <a:p>
            <a:pPr marL="355600" indent="-355600" eaLnBrk="1" hangingPunct="1">
              <a:lnSpc>
                <a:spcPts val="3000"/>
              </a:lnSpc>
              <a:spcBef>
                <a:spcPts val="600"/>
              </a:spcBef>
              <a:spcAft>
                <a:spcPts val="600"/>
              </a:spcAft>
              <a:buFont typeface="Arial"/>
              <a:buChar char="•"/>
            </a:pPr>
            <a:r>
              <a:rPr lang="en-GB" sz="1200" dirty="0" err="1"/>
              <a:t>Effektgröße</a:t>
            </a:r>
            <a:r>
              <a:rPr lang="en-GB" sz="1200" dirty="0"/>
              <a:t> (</a:t>
            </a:r>
            <a:r>
              <a:rPr lang="en-GB" sz="1200" dirty="0" err="1"/>
              <a:t>Einflussgröße</a:t>
            </a:r>
            <a:r>
              <a:rPr lang="en-GB" sz="1200" dirty="0"/>
              <a:t>) </a:t>
            </a:r>
            <a:r>
              <a:rPr lang="en-GB" sz="1200" dirty="0" err="1"/>
              <a:t>meint</a:t>
            </a:r>
            <a:r>
              <a:rPr lang="en-GB" sz="1200" dirty="0"/>
              <a:t>, </a:t>
            </a:r>
            <a:r>
              <a:rPr lang="en-GB" sz="1200" dirty="0" err="1"/>
              <a:t>dass</a:t>
            </a:r>
            <a:r>
              <a:rPr lang="en-GB" sz="1200" dirty="0"/>
              <a:t> die in </a:t>
            </a:r>
            <a:r>
              <a:rPr lang="en-GB" sz="1200" dirty="0" err="1"/>
              <a:t>verschiedenen</a:t>
            </a:r>
            <a:r>
              <a:rPr lang="en-GB" sz="1200" dirty="0"/>
              <a:t> </a:t>
            </a:r>
            <a:r>
              <a:rPr lang="en-GB" sz="1200" dirty="0" err="1"/>
              <a:t>Studien</a:t>
            </a:r>
            <a:r>
              <a:rPr lang="en-GB" sz="1200" dirty="0"/>
              <a:t> </a:t>
            </a:r>
            <a:r>
              <a:rPr lang="en-GB" sz="1200" dirty="0" err="1"/>
              <a:t>gemessenen</a:t>
            </a:r>
            <a:r>
              <a:rPr lang="en-GB" sz="1200" dirty="0"/>
              <a:t> </a:t>
            </a:r>
            <a:r>
              <a:rPr lang="en-GB" sz="1200" dirty="0" err="1"/>
              <a:t>Effekte</a:t>
            </a:r>
            <a:r>
              <a:rPr lang="en-GB" sz="1200" dirty="0"/>
              <a:t> auf </a:t>
            </a:r>
            <a:r>
              <a:rPr lang="en-GB" sz="1200" dirty="0" err="1"/>
              <a:t>ein</a:t>
            </a:r>
            <a:r>
              <a:rPr lang="en-GB" sz="1200" dirty="0"/>
              <a:t> </a:t>
            </a:r>
            <a:r>
              <a:rPr lang="en-GB" sz="1200" dirty="0" err="1"/>
              <a:t>gemeinsames</a:t>
            </a:r>
            <a:r>
              <a:rPr lang="en-GB" sz="1200" dirty="0"/>
              <a:t> </a:t>
            </a:r>
            <a:r>
              <a:rPr lang="en-GB" sz="1200" dirty="0" err="1"/>
              <a:t>Maß</a:t>
            </a:r>
            <a:r>
              <a:rPr lang="en-GB" sz="1200" dirty="0"/>
              <a:t> (</a:t>
            </a:r>
            <a:r>
              <a:rPr lang="en-GB" sz="1200" dirty="0" err="1"/>
              <a:t>Lernerfolg</a:t>
            </a:r>
            <a:r>
              <a:rPr lang="en-GB" sz="1200" dirty="0"/>
              <a:t>/</a:t>
            </a:r>
            <a:r>
              <a:rPr lang="en-GB" sz="1200" dirty="0" err="1"/>
              <a:t>Wissenszuwachs</a:t>
            </a:r>
            <a:r>
              <a:rPr lang="en-GB" sz="1200" dirty="0"/>
              <a:t>) </a:t>
            </a:r>
            <a:r>
              <a:rPr lang="en-GB" sz="1200" dirty="0" err="1"/>
              <a:t>konvertiert</a:t>
            </a:r>
            <a:r>
              <a:rPr lang="en-GB" sz="1200" dirty="0"/>
              <a:t> </a:t>
            </a:r>
            <a:r>
              <a:rPr lang="en-GB" sz="1200" dirty="0" err="1"/>
              <a:t>wird</a:t>
            </a:r>
            <a:r>
              <a:rPr lang="en-GB" sz="1200" dirty="0"/>
              <a:t>.</a:t>
            </a:r>
          </a:p>
          <a:p>
            <a:pPr marL="355600" indent="-355600" eaLnBrk="1" hangingPunct="1">
              <a:lnSpc>
                <a:spcPts val="3000"/>
              </a:lnSpc>
              <a:spcBef>
                <a:spcPts val="600"/>
              </a:spcBef>
              <a:spcAft>
                <a:spcPts val="600"/>
              </a:spcAft>
              <a:buFont typeface="Arial"/>
              <a:buChar char="•"/>
            </a:pPr>
            <a:endParaRPr lang="en-GB" sz="1200" dirty="0"/>
          </a:p>
          <a:p>
            <a:pPr eaLnBrk="1" hangingPunct="1">
              <a:lnSpc>
                <a:spcPct val="90000"/>
              </a:lnSpc>
            </a:pPr>
            <a:r>
              <a:rPr lang="en-GB" sz="1200" dirty="0"/>
              <a:t>The vast majority of innovations or educational strategies can be said to “work” because they can be shown to have a positive effect.</a:t>
            </a:r>
          </a:p>
          <a:p>
            <a:pPr eaLnBrk="1" hangingPunct="1">
              <a:lnSpc>
                <a:spcPct val="90000"/>
              </a:lnSpc>
            </a:pPr>
            <a:r>
              <a:rPr lang="en-GB" sz="1200" dirty="0"/>
              <a:t>But a student left to work on his own, with the laziest supply teacher, would be likely to show improvement over a year.</a:t>
            </a:r>
          </a:p>
          <a:p>
            <a:pPr eaLnBrk="1" hangingPunct="1">
              <a:lnSpc>
                <a:spcPct val="90000"/>
              </a:lnSpc>
            </a:pPr>
            <a:r>
              <a:rPr lang="en-GB" sz="1200" dirty="0"/>
              <a:t>In 1976 Gene Glass introduced the notion of meta-analysis – whereby the effects of each study are converted to a common measure or </a:t>
            </a:r>
            <a:r>
              <a:rPr lang="en-GB" sz="1200" b="1" dirty="0"/>
              <a:t>effect size.</a:t>
            </a:r>
          </a:p>
          <a:p>
            <a:pPr eaLnBrk="1" hangingPunct="1">
              <a:lnSpc>
                <a:spcPct val="90000"/>
              </a:lnSpc>
            </a:pPr>
            <a:r>
              <a:rPr lang="en-GB" sz="1200" dirty="0"/>
              <a:t>An effect size of 1.0 would improve the rate of learning by 50% and would mean that, on average, students receiving that treatment would exceed 84% of students not receiving that treatment.</a:t>
            </a:r>
          </a:p>
          <a:p>
            <a:pPr eaLnBrk="1" hangingPunct="1">
              <a:lnSpc>
                <a:spcPct val="90000"/>
              </a:lnSpc>
            </a:pPr>
            <a:r>
              <a:rPr lang="en-GB" sz="1200" dirty="0"/>
              <a:t>At least half of all students can and do achieve an effect size of 0.4 in a year (the hinge point), so anything with an effect size of over 0.4 is likely to be having a visible effect.</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25</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5738" indent="-185738">
              <a:buFont typeface="Arial"/>
              <a:buChar char="•"/>
            </a:pPr>
            <a:r>
              <a:rPr lang="de-DE" dirty="0"/>
              <a:t>Zusammenhänge zwischen Merkmalen, </a:t>
            </a:r>
            <a:r>
              <a:rPr lang="de-DE" dirty="0" err="1"/>
              <a:t>ausgedrückt</a:t>
            </a:r>
            <a:r>
              <a:rPr lang="de-DE" dirty="0"/>
              <a:t> durch Mittelwertunterschiede oder Korrelationen</a:t>
            </a:r>
          </a:p>
          <a:p>
            <a:pPr marL="185738" indent="-185738">
              <a:buFont typeface="Arial"/>
              <a:buChar char="•"/>
            </a:pPr>
            <a:r>
              <a:rPr lang="de-DE" dirty="0"/>
              <a:t>Zusammenhänge sind nicht mit „Kausalitäten“ gleichzusetzen</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26</a:t>
            </a:fld>
            <a:endParaRPr lang="de-DE"/>
          </a:p>
        </p:txBody>
      </p:sp>
    </p:spTree>
    <p:extLst>
      <p:ext uri="{BB962C8B-B14F-4D97-AF65-F5344CB8AC3E}">
        <p14:creationId xmlns:p14="http://schemas.microsoft.com/office/powerpoint/2010/main" val="4216009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55600" indent="-355600" eaLnBrk="1" hangingPunct="1">
              <a:lnSpc>
                <a:spcPts val="3000"/>
              </a:lnSpc>
              <a:spcBef>
                <a:spcPts val="600"/>
              </a:spcBef>
              <a:spcAft>
                <a:spcPts val="600"/>
              </a:spcAft>
              <a:buFont typeface="Arial"/>
              <a:buChar char="•"/>
            </a:pPr>
            <a:r>
              <a:rPr lang="de-DE" dirty="0"/>
              <a:t>Die Einflussgrößen sind (aufgrund der bei Meta-Analysen verwendeten Methoden) miteinander vergleichbar, obwohl sie aus ganz verschiedene Studien stammen. </a:t>
            </a:r>
          </a:p>
          <a:p>
            <a:pPr marL="355600" indent="-355600" eaLnBrk="1" hangingPunct="1">
              <a:lnSpc>
                <a:spcPts val="3000"/>
              </a:lnSpc>
              <a:spcBef>
                <a:spcPts val="600"/>
              </a:spcBef>
              <a:spcAft>
                <a:spcPts val="600"/>
              </a:spcAft>
              <a:buFont typeface="Arial"/>
              <a:buChar char="•"/>
            </a:pPr>
            <a:r>
              <a:rPr lang="en-GB" dirty="0" err="1"/>
              <a:t>Effekte</a:t>
            </a:r>
            <a:r>
              <a:rPr lang="en-GB" dirty="0"/>
              <a:t> </a:t>
            </a:r>
            <a:r>
              <a:rPr lang="en-GB" dirty="0" err="1"/>
              <a:t>zeigen</a:t>
            </a:r>
            <a:r>
              <a:rPr lang="en-GB" dirty="0"/>
              <a:t> </a:t>
            </a:r>
            <a:r>
              <a:rPr lang="en-GB" dirty="0" err="1"/>
              <a:t>keine</a:t>
            </a:r>
            <a:r>
              <a:rPr lang="en-GB" dirty="0"/>
              <a:t> </a:t>
            </a:r>
            <a:r>
              <a:rPr lang="en-GB" dirty="0" err="1"/>
              <a:t>Ursachen</a:t>
            </a:r>
            <a:r>
              <a:rPr lang="en-GB" dirty="0"/>
              <a:t> auf. </a:t>
            </a:r>
          </a:p>
          <a:p>
            <a:pPr marL="355600" indent="-355600" eaLnBrk="1" hangingPunct="1">
              <a:lnSpc>
                <a:spcPts val="3000"/>
              </a:lnSpc>
              <a:spcBef>
                <a:spcPts val="600"/>
              </a:spcBef>
              <a:spcAft>
                <a:spcPts val="600"/>
              </a:spcAft>
              <a:buFont typeface="Arial"/>
              <a:buChar char="•"/>
            </a:pPr>
            <a:r>
              <a:rPr lang="en-GB" dirty="0" err="1"/>
              <a:t>Wirksamkeit</a:t>
            </a:r>
            <a:r>
              <a:rPr lang="en-GB" dirty="0"/>
              <a:t> (Efficacy) </a:t>
            </a:r>
            <a:r>
              <a:rPr lang="en-GB" dirty="0" err="1"/>
              <a:t>nicht</a:t>
            </a:r>
            <a:r>
              <a:rPr lang="en-GB" dirty="0"/>
              <a:t> </a:t>
            </a:r>
            <a:r>
              <a:rPr lang="en-GB" dirty="0" err="1"/>
              <a:t>mit</a:t>
            </a:r>
            <a:r>
              <a:rPr lang="en-GB" dirty="0"/>
              <a:t> </a:t>
            </a:r>
            <a:r>
              <a:rPr lang="en-GB" dirty="0" err="1"/>
              <a:t>Wirkung</a:t>
            </a:r>
            <a:r>
              <a:rPr lang="en-GB" dirty="0"/>
              <a:t> (0utcome/</a:t>
            </a:r>
            <a:r>
              <a:rPr lang="en-GB" dirty="0" err="1"/>
              <a:t>Nutzen</a:t>
            </a:r>
            <a:r>
              <a:rPr lang="en-GB" dirty="0"/>
              <a:t>) </a:t>
            </a:r>
            <a:r>
              <a:rPr lang="en-GB" dirty="0" err="1"/>
              <a:t>verwechseln</a:t>
            </a:r>
            <a:r>
              <a:rPr lang="en-GB" dirty="0"/>
              <a:t>.</a:t>
            </a:r>
          </a:p>
          <a:p>
            <a:pPr marL="355600" indent="-355600" eaLnBrk="1" hangingPunct="1">
              <a:lnSpc>
                <a:spcPts val="3000"/>
              </a:lnSpc>
              <a:spcBef>
                <a:spcPts val="600"/>
              </a:spcBef>
              <a:spcAft>
                <a:spcPts val="600"/>
              </a:spcAft>
              <a:buFont typeface="Arial"/>
              <a:buChar char="•"/>
            </a:pPr>
            <a:r>
              <a:rPr lang="en-GB" dirty="0"/>
              <a:t>Meta-</a:t>
            </a:r>
            <a:r>
              <a:rPr lang="en-GB" dirty="0" err="1"/>
              <a:t>Analysen</a:t>
            </a:r>
            <a:r>
              <a:rPr lang="en-GB" dirty="0"/>
              <a:t> </a:t>
            </a:r>
            <a:r>
              <a:rPr lang="en-GB" dirty="0" err="1"/>
              <a:t>sind</a:t>
            </a:r>
            <a:r>
              <a:rPr lang="en-GB" dirty="0"/>
              <a:t> </a:t>
            </a:r>
            <a:r>
              <a:rPr lang="en-GB" dirty="0" err="1"/>
              <a:t>nicht</a:t>
            </a:r>
            <a:r>
              <a:rPr lang="en-GB" dirty="0"/>
              <a:t> </a:t>
            </a:r>
            <a:r>
              <a:rPr lang="en-GB" dirty="0" err="1"/>
              <a:t>nur</a:t>
            </a:r>
            <a:r>
              <a:rPr lang="en-GB" dirty="0"/>
              <a:t> </a:t>
            </a:r>
            <a:r>
              <a:rPr lang="en-GB" dirty="0" err="1"/>
              <a:t>empirisch</a:t>
            </a:r>
            <a:r>
              <a:rPr lang="en-GB" dirty="0"/>
              <a:t>, </a:t>
            </a:r>
            <a:r>
              <a:rPr lang="en-GB" dirty="0" err="1"/>
              <a:t>sondern</a:t>
            </a:r>
            <a:r>
              <a:rPr lang="en-GB" dirty="0"/>
              <a:t> </a:t>
            </a:r>
            <a:r>
              <a:rPr lang="en-GB" dirty="0" err="1"/>
              <a:t>auch</a:t>
            </a:r>
            <a:r>
              <a:rPr lang="en-GB" dirty="0"/>
              <a:t> </a:t>
            </a:r>
            <a:r>
              <a:rPr lang="en-GB" dirty="0" err="1"/>
              <a:t>normativ</a:t>
            </a:r>
            <a:endParaRPr lang="en-GB" dirty="0"/>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27</a:t>
            </a:fld>
            <a:endParaRPr lang="de-DE"/>
          </a:p>
        </p:txBody>
      </p:sp>
    </p:spTree>
    <p:extLst>
      <p:ext uri="{BB962C8B-B14F-4D97-AF65-F5344CB8AC3E}">
        <p14:creationId xmlns:p14="http://schemas.microsoft.com/office/powerpoint/2010/main" val="584994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die Wirksamkeit ein und desselben Tests über einen bestimmten Zeitraum zu vergleichen.</a:t>
            </a:r>
          </a:p>
          <a:p>
            <a:r>
              <a:rPr lang="de-DE" dirty="0"/>
              <a:t>• Um Ergebnisse aus verschiedenen Tests zu vergleichen.</a:t>
            </a:r>
          </a:p>
          <a:p>
            <a:r>
              <a:rPr lang="de-DE" dirty="0"/>
              <a:t>• Um Gruppen zu vergleichen, die ein denselben Test durchlaufen haben.</a:t>
            </a:r>
          </a:p>
          <a:p>
            <a:endParaRPr lang="de-DE" dirty="0"/>
          </a:p>
          <a:p>
            <a:r>
              <a:rPr lang="de-DE" dirty="0"/>
              <a:t>Hattie vergleicht verschiedene Gruppen, die an verschiedenen Studien teilgenommen haben.</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28</a:t>
            </a:fld>
            <a:endParaRPr lang="de-DE"/>
          </a:p>
        </p:txBody>
      </p:sp>
    </p:spTree>
    <p:extLst>
      <p:ext uri="{BB962C8B-B14F-4D97-AF65-F5344CB8AC3E}">
        <p14:creationId xmlns:p14="http://schemas.microsoft.com/office/powerpoint/2010/main" val="2883396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B96B5DAC-CC9E-0846-AEE0-7747CDE1C984}" type="slidenum">
              <a:rPr lang="de-DE"/>
              <a:pPr/>
              <a:t>5</a:t>
            </a:fld>
            <a:endParaRPr lang="de-DE"/>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87389" y="4341813"/>
            <a:ext cx="5483225" cy="4117975"/>
          </a:xfrm>
          <a:noFill/>
          <a:ln/>
        </p:spPr>
        <p:txBody>
          <a:bodyPr/>
          <a:lstStyle/>
          <a:p>
            <a:pPr eaLnBrk="1" hangingPunct="1"/>
            <a:endParaRPr lang="de-DE">
              <a:ea typeface="ＭＳ Ｐゴシック" pitchFamily="-1" charset="-128"/>
              <a:cs typeface="ＭＳ Ｐゴシック" pitchFamily="-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42913" indent="-442913">
              <a:buFont typeface="Wingdings" charset="2"/>
              <a:buChar char="§"/>
            </a:pPr>
            <a:r>
              <a:rPr lang="de-DE" dirty="0"/>
              <a:t>Das Kognitive steht im Vordergrund</a:t>
            </a:r>
          </a:p>
          <a:p>
            <a:pPr marL="442913" indent="-442913">
              <a:buFont typeface="Wingdings" charset="2"/>
              <a:buChar char="§"/>
            </a:pPr>
            <a:r>
              <a:rPr lang="de-DE" dirty="0"/>
              <a:t>Primat der personenbezogenen Effektgrößen</a:t>
            </a:r>
          </a:p>
          <a:p>
            <a:pPr marL="442913" indent="-442913">
              <a:buFont typeface="Wingdings" charset="2"/>
              <a:buChar char="§"/>
            </a:pPr>
            <a:r>
              <a:rPr lang="de-DE" dirty="0"/>
              <a:t>Unterricht und Lehrerverhalten im Mittelpunkt</a:t>
            </a:r>
          </a:p>
          <a:p>
            <a:pPr marL="442913" indent="-442913">
              <a:buFont typeface="Wingdings" charset="2"/>
              <a:buChar char="§"/>
            </a:pPr>
            <a:r>
              <a:rPr lang="de-DE" dirty="0"/>
              <a:t>Strukturbezogene Effektgrößen nachrangig</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29</a:t>
            </a:fld>
            <a:endParaRPr lang="de-DE"/>
          </a:p>
        </p:txBody>
      </p:sp>
    </p:spTree>
    <p:extLst>
      <p:ext uri="{BB962C8B-B14F-4D97-AF65-F5344CB8AC3E}">
        <p14:creationId xmlns:p14="http://schemas.microsoft.com/office/powerpoint/2010/main" val="2904903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dirty="0"/>
              <a:t>Die </a:t>
            </a:r>
            <a:r>
              <a:rPr lang="en-GB" dirty="0" err="1"/>
              <a:t>Effektgröße</a:t>
            </a:r>
            <a:r>
              <a:rPr lang="en-GB" dirty="0"/>
              <a:t> von 1.0 </a:t>
            </a:r>
            <a:r>
              <a:rPr lang="en-GB" dirty="0" err="1"/>
              <a:t>meint</a:t>
            </a:r>
            <a:r>
              <a:rPr lang="en-GB" dirty="0"/>
              <a:t>,</a:t>
            </a:r>
          </a:p>
          <a:p>
            <a:pPr marL="171450" indent="-171450">
              <a:buFont typeface="Arial" panose="020B0604020202020204" pitchFamily="34" charset="0"/>
              <a:buChar char="•"/>
            </a:pPr>
            <a:r>
              <a:rPr lang="en-GB" sz="1200" dirty="0" err="1"/>
              <a:t>eine</a:t>
            </a:r>
            <a:r>
              <a:rPr lang="en-GB" sz="1200" dirty="0"/>
              <a:t> </a:t>
            </a:r>
            <a:r>
              <a:rPr lang="en-GB" sz="1200" dirty="0" err="1"/>
              <a:t>Verbesserung</a:t>
            </a:r>
            <a:r>
              <a:rPr lang="en-GB" sz="1200" dirty="0"/>
              <a:t> der </a:t>
            </a:r>
            <a:r>
              <a:rPr lang="en-GB" sz="1200" dirty="0" err="1"/>
              <a:t>Lernrate</a:t>
            </a:r>
            <a:r>
              <a:rPr lang="en-GB" sz="1200" dirty="0"/>
              <a:t> um 45% </a:t>
            </a:r>
          </a:p>
          <a:p>
            <a:pPr marL="171450" indent="-171450">
              <a:buFont typeface="Arial" panose="020B0604020202020204" pitchFamily="34" charset="0"/>
              <a:buChar char="•"/>
            </a:pPr>
            <a:r>
              <a:rPr lang="en-GB" sz="1200" dirty="0" err="1"/>
              <a:t>oder</a:t>
            </a:r>
            <a:r>
              <a:rPr lang="en-GB" sz="1200" dirty="0"/>
              <a:t> </a:t>
            </a:r>
          </a:p>
          <a:p>
            <a:pPr marL="171450" indent="-171450">
              <a:buFont typeface="Arial" panose="020B0604020202020204" pitchFamily="34" charset="0"/>
              <a:buChar char="•"/>
            </a:pPr>
            <a:r>
              <a:rPr lang="en-GB" sz="1200" dirty="0" err="1"/>
              <a:t>dass</a:t>
            </a:r>
            <a:r>
              <a:rPr lang="en-GB" sz="1200" dirty="0"/>
              <a:t> </a:t>
            </a:r>
            <a:r>
              <a:rPr lang="en-GB" sz="1200" dirty="0" err="1"/>
              <a:t>Schüler</a:t>
            </a:r>
            <a:r>
              <a:rPr lang="en-GB" sz="1200" dirty="0"/>
              <a:t>, die </a:t>
            </a:r>
            <a:r>
              <a:rPr lang="en-GB" sz="1200" dirty="0" err="1"/>
              <a:t>z.B</a:t>
            </a:r>
            <a:r>
              <a:rPr lang="en-GB" sz="1200" dirty="0"/>
              <a:t>. </a:t>
            </a:r>
            <a:r>
              <a:rPr lang="en-GB" sz="1200" dirty="0" err="1"/>
              <a:t>mit</a:t>
            </a:r>
            <a:r>
              <a:rPr lang="en-GB" sz="1200" dirty="0"/>
              <a:t> </a:t>
            </a:r>
            <a:r>
              <a:rPr lang="en-GB" sz="1200" dirty="0" err="1"/>
              <a:t>einer</a:t>
            </a:r>
            <a:r>
              <a:rPr lang="en-GB" sz="1200" dirty="0"/>
              <a:t> </a:t>
            </a:r>
            <a:r>
              <a:rPr lang="en-GB" sz="1200" dirty="0" err="1"/>
              <a:t>didaktischen</a:t>
            </a:r>
            <a:r>
              <a:rPr lang="en-GB" sz="1200" dirty="0"/>
              <a:t> </a:t>
            </a:r>
            <a:r>
              <a:rPr lang="en-GB" sz="1200" dirty="0" err="1"/>
              <a:t>Methode</a:t>
            </a:r>
            <a:r>
              <a:rPr lang="en-GB" sz="1200" dirty="0"/>
              <a:t> (</a:t>
            </a:r>
            <a:r>
              <a:rPr lang="en-GB" sz="1200" dirty="0" err="1"/>
              <a:t>Konzept</a:t>
            </a:r>
            <a:r>
              <a:rPr lang="en-GB" sz="1200" dirty="0"/>
              <a:t>) </a:t>
            </a:r>
            <a:r>
              <a:rPr lang="en-GB" sz="1200" dirty="0" err="1"/>
              <a:t>unterrichtet</a:t>
            </a:r>
            <a:r>
              <a:rPr lang="en-GB" sz="1200" dirty="0"/>
              <a:t> </a:t>
            </a:r>
            <a:r>
              <a:rPr lang="en-GB" sz="1200" dirty="0" err="1"/>
              <a:t>werden</a:t>
            </a:r>
            <a:r>
              <a:rPr lang="en-GB" sz="1200" dirty="0"/>
              <a:t>, </a:t>
            </a:r>
            <a:r>
              <a:rPr lang="en-GB" sz="1200" dirty="0" err="1"/>
              <a:t>bessere</a:t>
            </a:r>
            <a:r>
              <a:rPr lang="en-GB" sz="1200" dirty="0"/>
              <a:t> </a:t>
            </a:r>
            <a:r>
              <a:rPr lang="en-GB" sz="1200" dirty="0" err="1"/>
              <a:t>Ergebnisse</a:t>
            </a:r>
            <a:r>
              <a:rPr lang="en-GB" sz="1200" dirty="0"/>
              <a:t> </a:t>
            </a:r>
            <a:r>
              <a:rPr lang="en-GB" sz="1200" dirty="0" err="1"/>
              <a:t>erzielen</a:t>
            </a:r>
            <a:r>
              <a:rPr lang="en-GB" sz="1200" dirty="0"/>
              <a:t> </a:t>
            </a:r>
            <a:r>
              <a:rPr lang="en-GB" sz="1200" dirty="0" err="1"/>
              <a:t>als</a:t>
            </a:r>
            <a:r>
              <a:rPr lang="en-GB" sz="1200" dirty="0"/>
              <a:t> 34% der </a:t>
            </a:r>
            <a:r>
              <a:rPr lang="en-GB" sz="1200" dirty="0" err="1"/>
              <a:t>Schüler</a:t>
            </a:r>
            <a:r>
              <a:rPr lang="en-GB" sz="1200" dirty="0"/>
              <a:t>, die </a:t>
            </a:r>
            <a:r>
              <a:rPr lang="en-GB" sz="1200" dirty="0" err="1"/>
              <a:t>diese</a:t>
            </a:r>
            <a:r>
              <a:rPr lang="en-GB" sz="1200" dirty="0"/>
              <a:t> Art des </a:t>
            </a:r>
            <a:r>
              <a:rPr lang="en-GB" sz="1200" dirty="0" err="1"/>
              <a:t>Unterrichtens</a:t>
            </a:r>
            <a:r>
              <a:rPr lang="en-GB" sz="1200" dirty="0"/>
              <a:t> </a:t>
            </a:r>
            <a:r>
              <a:rPr lang="en-GB" sz="1200" dirty="0" err="1"/>
              <a:t>nicht</a:t>
            </a:r>
            <a:r>
              <a:rPr lang="en-GB" sz="1200" dirty="0"/>
              <a:t> </a:t>
            </a:r>
            <a:r>
              <a:rPr lang="en-GB" sz="1200" dirty="0" err="1"/>
              <a:t>erfahren</a:t>
            </a:r>
            <a:endParaRPr lang="en-GB" sz="120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dirty="0"/>
              <a:t>Die </a:t>
            </a:r>
            <a:r>
              <a:rPr lang="en-GB" sz="1200" dirty="0" err="1"/>
              <a:t>Schulleistung</a:t>
            </a:r>
            <a:r>
              <a:rPr lang="en-GB" sz="1200" dirty="0"/>
              <a:t> von </a:t>
            </a:r>
            <a:r>
              <a:rPr lang="en-GB" sz="1200" dirty="0" err="1"/>
              <a:t>zwei</a:t>
            </a:r>
            <a:r>
              <a:rPr lang="en-GB" sz="1200" dirty="0"/>
              <a:t> </a:t>
            </a:r>
            <a:r>
              <a:rPr lang="en-GB" sz="1200" dirty="0" err="1"/>
              <a:t>bis</a:t>
            </a:r>
            <a:r>
              <a:rPr lang="en-GB" sz="1200" dirty="0"/>
              <a:t> </a:t>
            </a:r>
            <a:r>
              <a:rPr lang="en-GB" sz="1200" dirty="0" err="1"/>
              <a:t>drei</a:t>
            </a:r>
            <a:r>
              <a:rPr lang="en-GB" sz="1200" dirty="0"/>
              <a:t> </a:t>
            </a:r>
            <a:r>
              <a:rPr lang="en-GB" sz="1200" dirty="0" err="1"/>
              <a:t>Schuljahren</a:t>
            </a:r>
            <a:endParaRPr lang="en-GB" sz="1200" dirty="0"/>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30</a:t>
            </a:fld>
            <a:endParaRPr lang="de-DE"/>
          </a:p>
        </p:txBody>
      </p:sp>
    </p:spTree>
    <p:extLst>
      <p:ext uri="{BB962C8B-B14F-4D97-AF65-F5344CB8AC3E}">
        <p14:creationId xmlns:p14="http://schemas.microsoft.com/office/powerpoint/2010/main" val="3648534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Kein Effekt – </a:t>
            </a:r>
            <a:r>
              <a:rPr lang="de-DE" dirty="0" err="1"/>
              <a:t>Development</a:t>
            </a:r>
            <a:r>
              <a:rPr lang="de-DE" dirty="0"/>
              <a:t> Effekt – Auch ein fauler Schüler entwickelt</a:t>
            </a:r>
            <a:r>
              <a:rPr lang="de-DE" baseline="0" dirty="0"/>
              <a:t> sich und lernt etwas</a:t>
            </a:r>
          </a:p>
          <a:p>
            <a:r>
              <a:rPr lang="de-DE" baseline="0" dirty="0" err="1"/>
              <a:t>Teacher</a:t>
            </a:r>
            <a:r>
              <a:rPr lang="de-DE" baseline="0" dirty="0"/>
              <a:t> </a:t>
            </a:r>
            <a:r>
              <a:rPr lang="de-DE" baseline="0" dirty="0" err="1"/>
              <a:t>effect</a:t>
            </a:r>
            <a:r>
              <a:rPr lang="de-DE" baseline="0" dirty="0"/>
              <a:t> – kann schon durch einen Lehrerwechsel erreicht werden</a:t>
            </a:r>
          </a:p>
          <a:p>
            <a:endParaRPr lang="de-DE" baseline="0" dirty="0"/>
          </a:p>
          <a:p>
            <a:r>
              <a:rPr lang="de-DE" sz="1200" dirty="0"/>
              <a:t>d &lt; 0 		Maßnahme senkt den Lernerfolg bzw. die Schulleistung </a:t>
            </a:r>
          </a:p>
          <a:p>
            <a:r>
              <a:rPr lang="de-DE" sz="1200" dirty="0"/>
              <a:t>0 ≤ d &lt; .20: 		kein Effekt bzw. unbedeutender Effekt; schadet nicht, hilft aber auch nur wenig </a:t>
            </a:r>
          </a:p>
          <a:p>
            <a:r>
              <a:rPr lang="de-DE" sz="1200" dirty="0"/>
              <a:t>.20 ≤ d &lt; .40: 	kleiner Effekt, vergleichbar mit dem Lernzuwachses eines Schulhalbjahres </a:t>
            </a:r>
          </a:p>
          <a:p>
            <a:r>
              <a:rPr lang="de-DE" sz="1200" dirty="0"/>
              <a:t>.40 ≤ d &lt; .60: 	moderater Effekt (1 Schuljahr) </a:t>
            </a:r>
          </a:p>
          <a:p>
            <a:r>
              <a:rPr lang="de-DE" sz="1200" dirty="0"/>
              <a:t>d ≥.60: 		großer Effekt </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31</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 minutes (10:41-10:44)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 me summarize</a:t>
            </a:r>
            <a:r>
              <a:rPr lang="en-US" sz="1200" kern="1200" baseline="0" dirty="0">
                <a:solidFill>
                  <a:schemeClr val="tx1"/>
                </a:solidFill>
                <a:effectLst/>
                <a:latin typeface="+mn-lt"/>
                <a:ea typeface="+mn-ea"/>
                <a:cs typeface="+mn-cs"/>
              </a:rPr>
              <a:t> what we just heard: </a:t>
            </a:r>
            <a:r>
              <a:rPr lang="en-US" sz="1200" kern="1200" dirty="0">
                <a:solidFill>
                  <a:schemeClr val="tx1"/>
                </a:solidFill>
                <a:effectLst/>
                <a:latin typeface="+mn-lt"/>
                <a:ea typeface="+mn-ea"/>
                <a:cs typeface="+mn-cs"/>
              </a:rPr>
              <a:t>Virtually everything works – but do we have the effect size that makes a profound difference for student learning?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One may ask: Why is this important? We all have a limited number of hours with students each year and with this lens of effect size, we can concentrate our efforts on strategies that make the greatest impact on student achievement, bringing about the greatest amount of growth.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This does not mean that we choose just one or two strategies and always use them - the strategy needs to fit the context but we need to be mindful to select strategies that will help students achieve at high levels.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smtClean="0"/>
              <a:pPr/>
              <a:t>32</a:t>
            </a:fld>
            <a:endParaRPr lang="en-US" dirty="0"/>
          </a:p>
        </p:txBody>
      </p:sp>
    </p:spTree>
    <p:extLst>
      <p:ext uri="{BB962C8B-B14F-4D97-AF65-F5344CB8AC3E}">
        <p14:creationId xmlns:p14="http://schemas.microsoft.com/office/powerpoint/2010/main" val="471616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Kein Effekt – Development Effekt – Auch ein fauler Schüler entwickelt</a:t>
            </a:r>
            <a:r>
              <a:rPr lang="de-DE" baseline="0" dirty="0"/>
              <a:t> sich und lernt etwas</a:t>
            </a:r>
          </a:p>
          <a:p>
            <a:r>
              <a:rPr lang="de-DE" baseline="0" dirty="0" err="1"/>
              <a:t>Teacher</a:t>
            </a:r>
            <a:r>
              <a:rPr lang="de-DE" baseline="0" dirty="0"/>
              <a:t> </a:t>
            </a:r>
            <a:r>
              <a:rPr lang="de-DE" baseline="0" dirty="0" err="1"/>
              <a:t>effect</a:t>
            </a:r>
            <a:r>
              <a:rPr lang="de-DE" baseline="0" dirty="0"/>
              <a:t> – kann schon durch einen Lehrerwechsel erreicht werden</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33</a:t>
            </a:fld>
            <a:endParaRPr lang="de-DE"/>
          </a:p>
        </p:txBody>
      </p:sp>
    </p:spTree>
    <p:extLst>
      <p:ext uri="{BB962C8B-B14F-4D97-AF65-F5344CB8AC3E}">
        <p14:creationId xmlns:p14="http://schemas.microsoft.com/office/powerpoint/2010/main" val="3858087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09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fld id="{FEC85555-DF5D-4376-9A88-EF77D7587A70}" type="slidenum">
              <a:rPr lang="en-GB" sz="1200" smtClean="0">
                <a:solidFill>
                  <a:prstClr val="black"/>
                </a:solidFill>
              </a:rPr>
              <a:pPr algn="r" eaLnBrk="1" fontAlgn="base" hangingPunct="1">
                <a:spcBef>
                  <a:spcPct val="0"/>
                </a:spcBef>
                <a:spcAft>
                  <a:spcPct val="0"/>
                </a:spcAft>
              </a:pPr>
              <a:t>34</a:t>
            </a:fld>
            <a:endParaRPr lang="en-GB" sz="1200">
              <a:solidFill>
                <a:prstClr val="black"/>
              </a:solidFill>
            </a:endParaRPr>
          </a:p>
        </p:txBody>
      </p:sp>
    </p:spTree>
    <p:extLst>
      <p:ext uri="{BB962C8B-B14F-4D97-AF65-F5344CB8AC3E}">
        <p14:creationId xmlns:p14="http://schemas.microsoft.com/office/powerpoint/2010/main" val="2953811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608CCE08-A11B-1443-BED7-DE0E1694B074}"/>
              </a:ext>
            </a:extLst>
          </p:cNvPr>
          <p:cNvSpPr>
            <a:spLocks noGrp="1" noRot="1" noChangeAspect="1" noChangeArrowheads="1" noTextEdit="1"/>
          </p:cNvSpPr>
          <p:nvPr>
            <p:ph type="sldImg"/>
          </p:nvPr>
        </p:nvSpPr>
        <p:spPr>
          <a:ln/>
        </p:spPr>
      </p:sp>
      <p:sp>
        <p:nvSpPr>
          <p:cNvPr id="21506" name="Notes Placeholder 2">
            <a:extLst>
              <a:ext uri="{FF2B5EF4-FFF2-40B4-BE49-F238E27FC236}">
                <a16:creationId xmlns:a16="http://schemas.microsoft.com/office/drawing/2014/main" id="{8C09BA76-8F4B-4F4D-8C69-83D79AF807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latin typeface="Arial" panose="020B0604020202020204" pitchFamily="34" charset="0"/>
              <a:cs typeface="Arial" panose="020B0604020202020204" pitchFamily="34" charset="0"/>
            </a:endParaRPr>
          </a:p>
        </p:txBody>
      </p:sp>
      <p:sp>
        <p:nvSpPr>
          <p:cNvPr id="21507" name="Slide Number Placeholder 3">
            <a:extLst>
              <a:ext uri="{FF2B5EF4-FFF2-40B4-BE49-F238E27FC236}">
                <a16:creationId xmlns:a16="http://schemas.microsoft.com/office/drawing/2014/main" id="{A7223810-C9E5-CB40-B11B-94B74053D40D}"/>
              </a:ext>
            </a:extLst>
          </p:cNvPr>
          <p:cNvSpPr txBox="1">
            <a:spLocks noGrp="1"/>
          </p:cNvSpPr>
          <p:nvPr/>
        </p:nvSpPr>
        <p:spPr bwMode="auto">
          <a:xfrm>
            <a:off x="3884613" y="9447213"/>
            <a:ext cx="29718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8E19C06C-620D-2840-96F4-3892497D63A3}" type="slidenum">
              <a:rPr lang="en-GB" altLang="de-DE"/>
              <a:pPr algn="r" eaLnBrk="1" hangingPunct="1">
                <a:spcBef>
                  <a:spcPct val="0"/>
                </a:spcBef>
              </a:pPr>
              <a:t>35</a:t>
            </a:fld>
            <a:endParaRPr lang="en-GB" altLang="de-DE"/>
          </a:p>
        </p:txBody>
      </p:sp>
    </p:spTree>
    <p:extLst>
      <p:ext uri="{BB962C8B-B14F-4D97-AF65-F5344CB8AC3E}">
        <p14:creationId xmlns:p14="http://schemas.microsoft.com/office/powerpoint/2010/main" val="1482508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9632BD17-ACCD-6E44-9AD6-D6552E4C97CC}"/>
              </a:ext>
            </a:extLst>
          </p:cNvPr>
          <p:cNvSpPr>
            <a:spLocks noGrp="1" noRot="1" noChangeAspect="1" noChangeArrowheads="1" noTextEdit="1"/>
          </p:cNvSpPr>
          <p:nvPr>
            <p:ph type="sldImg"/>
          </p:nvPr>
        </p:nvSpPr>
        <p:spPr>
          <a:ln/>
        </p:spPr>
      </p:sp>
      <p:sp>
        <p:nvSpPr>
          <p:cNvPr id="23554" name="Notes Placeholder 2">
            <a:extLst>
              <a:ext uri="{FF2B5EF4-FFF2-40B4-BE49-F238E27FC236}">
                <a16:creationId xmlns:a16="http://schemas.microsoft.com/office/drawing/2014/main" id="{EBF9E5F6-B5FD-974D-8808-EE9AE0A32B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latin typeface="Arial" panose="020B0604020202020204" pitchFamily="34" charset="0"/>
              <a:cs typeface="Arial" panose="020B0604020202020204" pitchFamily="34" charset="0"/>
            </a:endParaRPr>
          </a:p>
        </p:txBody>
      </p:sp>
      <p:sp>
        <p:nvSpPr>
          <p:cNvPr id="23555" name="Slide Number Placeholder 3">
            <a:extLst>
              <a:ext uri="{FF2B5EF4-FFF2-40B4-BE49-F238E27FC236}">
                <a16:creationId xmlns:a16="http://schemas.microsoft.com/office/drawing/2014/main" id="{7E26E6C5-63B6-C941-A3A0-5EDA4159E19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4B94A3C-82F9-4546-B8CF-3DA4E6289B98}" type="slidenum">
              <a:rPr lang="en-GB" altLang="de-DE"/>
              <a:pPr>
                <a:spcBef>
                  <a:spcPct val="0"/>
                </a:spcBef>
              </a:pPr>
              <a:t>36</a:t>
            </a:fld>
            <a:endParaRPr lang="en-GB" altLang="de-DE"/>
          </a:p>
        </p:txBody>
      </p:sp>
    </p:spTree>
    <p:extLst>
      <p:ext uri="{BB962C8B-B14F-4D97-AF65-F5344CB8AC3E}">
        <p14:creationId xmlns:p14="http://schemas.microsoft.com/office/powerpoint/2010/main" val="4088129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907F12A-96C8-4F1D-82B9-786CDBF734A6}" type="slidenum">
              <a:rPr lang="en-GB">
                <a:solidFill>
                  <a:prstClr val="black"/>
                </a:solidFill>
              </a:rPr>
              <a:pPr eaLnBrk="1" hangingPunct="1"/>
              <a:t>37</a:t>
            </a:fld>
            <a:endParaRPr lang="en-GB">
              <a:solidFill>
                <a:prstClr val="black"/>
              </a:solidFill>
            </a:endParaRPr>
          </a:p>
        </p:txBody>
      </p:sp>
    </p:spTree>
    <p:extLst>
      <p:ext uri="{BB962C8B-B14F-4D97-AF65-F5344CB8AC3E}">
        <p14:creationId xmlns:p14="http://schemas.microsoft.com/office/powerpoint/2010/main" val="3164353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9D74557A-89C9-42D9-B4E8-60D602538E11}" type="slidenum">
              <a:rPr lang="en-US"/>
              <a:pPr/>
              <a:t>38</a:t>
            </a:fld>
            <a:endParaRPr lang="en-US"/>
          </a:p>
        </p:txBody>
      </p:sp>
    </p:spTree>
    <p:extLst>
      <p:ext uri="{BB962C8B-B14F-4D97-AF65-F5344CB8AC3E}">
        <p14:creationId xmlns:p14="http://schemas.microsoft.com/office/powerpoint/2010/main" val="1608932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2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ea typeface="Times New Roman" pitchFamily="-84" charset="0"/>
                <a:cs typeface="Times New Roman" pitchFamily="-84" charset="0"/>
              </a:rPr>
              <a:t>Visible Learning is the result of 15 years’ research and synthesises over 800 meta-analyses (over 50,000 studies) relating to the influences on achievement in school-aged students. It presents the largest ever collection of evidence-based research into what actually works in schools to improve learning (and what doesn’t).</a:t>
            </a:r>
            <a:r>
              <a:rPr lang="en-GB" dirty="0"/>
              <a:t> </a:t>
            </a:r>
          </a:p>
          <a:p>
            <a:r>
              <a:rPr lang="de-DE" b="1" dirty="0"/>
              <a:t>Metaanalysen</a:t>
            </a:r>
          </a:p>
          <a:p>
            <a:r>
              <a:rPr lang="de-DE" b="1" dirty="0"/>
              <a:t>Wozu Metaanalysen?</a:t>
            </a:r>
          </a:p>
          <a:p>
            <a:r>
              <a:rPr lang="de-DE" sz="1200" kern="1200" dirty="0">
                <a:solidFill>
                  <a:schemeClr val="tx1"/>
                </a:solidFill>
                <a:latin typeface="Arial" charset="0"/>
                <a:ea typeface="ＭＳ Ｐゴシック" charset="-128"/>
                <a:cs typeface="ＭＳ Ｐゴシック" charset="-128"/>
              </a:rPr>
              <a:t>Häufig gibt es zu einem bestimmten Thema viele verschiedene Studien, die oftmals unterschiedliche Ergebnisse aufweisen.</a:t>
            </a:r>
            <a:r>
              <a:rPr lang="de-DE" dirty="0"/>
              <a:t> </a:t>
            </a:r>
          </a:p>
          <a:p>
            <a:r>
              <a:rPr lang="de-DE" sz="1200" kern="1200" dirty="0">
                <a:solidFill>
                  <a:schemeClr val="tx1"/>
                </a:solidFill>
                <a:latin typeface="Arial" charset="0"/>
                <a:ea typeface="ＭＳ Ｐゴシック" charset="-128"/>
                <a:cs typeface="ＭＳ Ｐゴシック" charset="-128"/>
              </a:rPr>
              <a:t>Um den "wahren" Populationseffekt zu schätzen führt man eine Metaanalyse durch.</a:t>
            </a:r>
            <a:r>
              <a:rPr lang="de-DE" dirty="0"/>
              <a:t> </a:t>
            </a:r>
          </a:p>
          <a:p>
            <a:r>
              <a:rPr lang="de-DE" b="1" dirty="0"/>
              <a:t>Beispiel</a:t>
            </a:r>
          </a:p>
          <a:p>
            <a:r>
              <a:rPr lang="de-DE" sz="1200" kern="1200" dirty="0">
                <a:solidFill>
                  <a:schemeClr val="tx1"/>
                </a:solidFill>
                <a:latin typeface="Arial" charset="0"/>
                <a:ea typeface="ＭＳ Ｐゴシック" charset="-128"/>
                <a:cs typeface="ＭＳ Ｐゴシック" charset="-128"/>
              </a:rPr>
              <a:t>Angenommen die Ausgangsfrage ist: Ist Psychotherapie wirksam?</a:t>
            </a:r>
            <a:r>
              <a:rPr lang="de-DE" dirty="0"/>
              <a:t> </a:t>
            </a:r>
          </a:p>
          <a:p>
            <a:r>
              <a:rPr lang="de-DE" sz="1200" kern="1200" dirty="0">
                <a:solidFill>
                  <a:schemeClr val="tx1"/>
                </a:solidFill>
                <a:latin typeface="Arial" charset="0"/>
                <a:ea typeface="ＭＳ Ｐゴシック" charset="-128"/>
                <a:cs typeface="ＭＳ Ｐゴシック" charset="-128"/>
              </a:rPr>
              <a:t>Die  Wirksamkeit von Psychotherapie kann nun auf verschiedenen Wegen getestet werden, mit unterschiedlichen abhängigen Variablen.</a:t>
            </a:r>
            <a:r>
              <a:rPr lang="de-DE" dirty="0"/>
              <a:t> </a:t>
            </a:r>
          </a:p>
          <a:p>
            <a:r>
              <a:rPr lang="de-DE" sz="1200" kern="1200" dirty="0">
                <a:solidFill>
                  <a:schemeClr val="tx1"/>
                </a:solidFill>
                <a:latin typeface="Arial" charset="0"/>
                <a:ea typeface="ＭＳ Ｐゴシック" charset="-128"/>
                <a:cs typeface="ＭＳ Ｐゴシック" charset="-128"/>
              </a:rPr>
              <a:t>So können einige Studien zu dem Schluss kommen, dass Psychotherapie vor allem bei Depressivität hilft, andere zeigen hohe Effekte bei Ängstlichkeit und wieder andere Studien kommen zu dem Schluss das Psychotherapie überhaupt nicht wirkt.</a:t>
            </a:r>
            <a:r>
              <a:rPr lang="de-DE" dirty="0"/>
              <a:t> </a:t>
            </a:r>
          </a:p>
          <a:p>
            <a:r>
              <a:rPr lang="de-DE" sz="1200" kern="1200" dirty="0">
                <a:solidFill>
                  <a:schemeClr val="tx1"/>
                </a:solidFill>
                <a:latin typeface="Arial" charset="0"/>
                <a:ea typeface="ＭＳ Ｐゴシック" charset="-128"/>
                <a:cs typeface="ＭＳ Ｐゴシック" charset="-128"/>
              </a:rPr>
              <a:t>Wenn man nun all diese Studien zusammen betrachtet, weiß man am Ende meist </a:t>
            </a:r>
            <a:r>
              <a:rPr lang="de-DE" sz="1200" kern="1200" dirty="0" err="1">
                <a:solidFill>
                  <a:schemeClr val="tx1"/>
                </a:solidFill>
                <a:latin typeface="Arial" charset="0"/>
                <a:ea typeface="ＭＳ Ｐゴシック" charset="-128"/>
                <a:cs typeface="ＭＳ Ｐゴシック" charset="-128"/>
              </a:rPr>
              <a:t>immernoch</a:t>
            </a:r>
            <a:r>
              <a:rPr lang="de-DE" sz="1200" kern="1200" dirty="0">
                <a:solidFill>
                  <a:schemeClr val="tx1"/>
                </a:solidFill>
                <a:latin typeface="Arial" charset="0"/>
                <a:ea typeface="ＭＳ Ｐゴシック" charset="-128"/>
                <a:cs typeface="ＭＳ Ｐゴシック" charset="-128"/>
              </a:rPr>
              <a:t> nicht ob Psychotherapie wirksam ist.</a:t>
            </a:r>
            <a:r>
              <a:rPr lang="de-DE" dirty="0"/>
              <a:t> </a:t>
            </a:r>
          </a:p>
          <a:p>
            <a:r>
              <a:rPr lang="de-DE" sz="1200" kern="1200" dirty="0">
                <a:solidFill>
                  <a:schemeClr val="tx1"/>
                </a:solidFill>
                <a:latin typeface="Arial" charset="0"/>
                <a:ea typeface="ＭＳ Ｐゴシック" charset="-128"/>
                <a:cs typeface="ＭＳ Ｐゴシック" charset="-128"/>
              </a:rPr>
              <a:t>Deshalb benutzt man im Rahmen einer Metaanalyse sogenannte Moderatorvariablen.</a:t>
            </a:r>
            <a:r>
              <a:rPr lang="de-DE" dirty="0"/>
              <a:t> </a:t>
            </a:r>
          </a:p>
          <a:p>
            <a:r>
              <a:rPr lang="de-DE" sz="1200" kern="1200" dirty="0">
                <a:solidFill>
                  <a:schemeClr val="tx1"/>
                </a:solidFill>
                <a:latin typeface="Arial" charset="0"/>
                <a:ea typeface="ＭＳ Ｐゴシック" charset="-128"/>
                <a:cs typeface="ＭＳ Ｐゴシック" charset="-128"/>
              </a:rPr>
              <a:t>Das würde bedeuten, dass Psychotherapie zum Beispiel nur dann wirksam ist, wenn die Patienten eine bestimmte </a:t>
            </a:r>
            <a:r>
              <a:rPr lang="de-DE" sz="1200" kern="1200" dirty="0" err="1">
                <a:solidFill>
                  <a:schemeClr val="tx1"/>
                </a:solidFill>
                <a:latin typeface="Arial" charset="0"/>
                <a:ea typeface="ＭＳ Ｐゴシック" charset="-128"/>
                <a:cs typeface="ＭＳ Ｐゴシック" charset="-128"/>
              </a:rPr>
              <a:t>Vorgschichte</a:t>
            </a:r>
            <a:r>
              <a:rPr lang="de-DE" sz="1200" kern="1200" dirty="0">
                <a:solidFill>
                  <a:schemeClr val="tx1"/>
                </a:solidFill>
                <a:latin typeface="Arial" charset="0"/>
                <a:ea typeface="ＭＳ Ｐゴシック" charset="-128"/>
                <a:cs typeface="ＭＳ Ｐゴシック" charset="-128"/>
              </a:rPr>
              <a:t> aufweisen.</a:t>
            </a:r>
            <a:r>
              <a:rPr lang="de-DE" dirty="0"/>
              <a:t> </a:t>
            </a:r>
          </a:p>
          <a:p>
            <a:r>
              <a:rPr lang="de-DE" dirty="0"/>
              <a:t>  </a:t>
            </a:r>
          </a:p>
          <a:p>
            <a:r>
              <a:rPr lang="de-DE" b="1" dirty="0"/>
              <a:t>Grundidee der Metaanalyse</a:t>
            </a:r>
          </a:p>
          <a:p>
            <a:r>
              <a:rPr lang="de-DE" sz="1200" kern="1200" dirty="0">
                <a:solidFill>
                  <a:schemeClr val="tx1"/>
                </a:solidFill>
                <a:latin typeface="Arial" charset="0"/>
                <a:ea typeface="ＭＳ Ｐゴシック" charset="-128"/>
                <a:cs typeface="ＭＳ Ｐゴシック" charset="-128"/>
              </a:rPr>
              <a:t>Das Hauptziel der Metaanalyse ist es, eine präzise Schätzung für den jeweiligen Populationseffekt zu liefern.</a:t>
            </a:r>
            <a:r>
              <a:rPr lang="de-DE" dirty="0"/>
              <a:t> </a:t>
            </a:r>
          </a:p>
          <a:p>
            <a:r>
              <a:rPr lang="de-DE" sz="1200" kern="1200" dirty="0">
                <a:solidFill>
                  <a:schemeClr val="tx1"/>
                </a:solidFill>
                <a:latin typeface="Arial" charset="0"/>
                <a:ea typeface="ＭＳ Ｐゴシック" charset="-128"/>
                <a:cs typeface="ＭＳ Ｐゴシック" charset="-128"/>
              </a:rPr>
              <a:t>Dazu berechnet man einen gewichteten Mittelwert aus allen vorliegenden Effektgrößen (Effektgrößen aus allen vorliegenden Studien).</a:t>
            </a:r>
            <a:r>
              <a:rPr lang="de-DE" dirty="0"/>
              <a:t> </a:t>
            </a:r>
          </a:p>
          <a:p>
            <a:r>
              <a:rPr lang="de-DE" sz="1200" kern="1200" dirty="0">
                <a:solidFill>
                  <a:schemeClr val="tx1"/>
                </a:solidFill>
                <a:latin typeface="Arial" charset="0"/>
                <a:ea typeface="ＭＳ Ｐゴシック" charset="-128"/>
                <a:cs typeface="ＭＳ Ｐゴシック" charset="-128"/>
              </a:rPr>
              <a:t>Eine Metaanalyse macht jedoch nur dann Sinn, wenn die Studien die sie einbezieht, auch miteinander vergleichbar sind, d.h. man muss sie so behandeln können, als wären sie entstanden durch wiederholte Stichprobenziehungen aus derselben Population.</a:t>
            </a:r>
            <a:r>
              <a:rPr lang="de-DE" dirty="0"/>
              <a:t> </a:t>
            </a:r>
          </a:p>
          <a:p>
            <a:r>
              <a:rPr lang="de-DE" dirty="0"/>
              <a:t>  </a:t>
            </a:r>
          </a:p>
          <a:p>
            <a:r>
              <a:rPr lang="de-DE" b="1" dirty="0"/>
              <a:t>Einflussgrößen</a:t>
            </a:r>
          </a:p>
          <a:p>
            <a:r>
              <a:rPr lang="de-DE" sz="1200" kern="1200" dirty="0">
                <a:solidFill>
                  <a:schemeClr val="tx1"/>
                </a:solidFill>
                <a:latin typeface="Arial" charset="0"/>
                <a:ea typeface="ＭＳ Ｐゴシック" charset="-128"/>
                <a:cs typeface="ＭＳ Ｐゴシック" charset="-128"/>
              </a:rPr>
              <a:t>Es gibt verschiedene Einflussgrößen, die die Ergebnisse einer Metaanalyse beeinflussen können und deshalb kontrolliert werden sollten.</a:t>
            </a:r>
            <a:r>
              <a:rPr lang="de-DE" dirty="0"/>
              <a:t> </a:t>
            </a:r>
          </a:p>
          <a:p>
            <a:r>
              <a:rPr lang="de-DE" sz="1200" kern="1200" dirty="0">
                <a:solidFill>
                  <a:schemeClr val="tx1"/>
                </a:solidFill>
                <a:latin typeface="Arial" charset="0"/>
                <a:ea typeface="ＭＳ Ｐゴシック" charset="-128"/>
                <a:cs typeface="ＭＳ Ｐゴシック" charset="-128"/>
              </a:rPr>
              <a:t>Dazu zählen:</a:t>
            </a:r>
            <a:r>
              <a:rPr lang="de-DE" dirty="0"/>
              <a:t> </a:t>
            </a:r>
          </a:p>
          <a:p>
            <a:r>
              <a:rPr lang="de-DE" sz="1200" kern="1200" dirty="0">
                <a:solidFill>
                  <a:schemeClr val="tx1"/>
                </a:solidFill>
                <a:latin typeface="Arial" charset="0"/>
                <a:ea typeface="ＭＳ Ｐゴシック" charset="-128"/>
                <a:cs typeface="ＭＳ Ｐゴシック" charset="-128"/>
              </a:rPr>
              <a:t>die Stichprobengröße</a:t>
            </a:r>
            <a:r>
              <a:rPr lang="de-DE" dirty="0"/>
              <a:t> </a:t>
            </a:r>
          </a:p>
          <a:p>
            <a:r>
              <a:rPr lang="de-DE" sz="1200" kern="1200" dirty="0">
                <a:solidFill>
                  <a:schemeClr val="tx1"/>
                </a:solidFill>
                <a:latin typeface="Arial" charset="0"/>
                <a:ea typeface="ＭＳ Ｐゴシック" charset="-128"/>
                <a:cs typeface="ＭＳ Ｐゴシック" charset="-128"/>
              </a:rPr>
              <a:t>die methodische Qualität der Studien</a:t>
            </a:r>
            <a:r>
              <a:rPr lang="de-DE" dirty="0"/>
              <a:t> </a:t>
            </a:r>
          </a:p>
          <a:p>
            <a:r>
              <a:rPr lang="de-DE" sz="1200" kern="1200" dirty="0">
                <a:solidFill>
                  <a:schemeClr val="tx1"/>
                </a:solidFill>
                <a:latin typeface="Arial" charset="0"/>
                <a:ea typeface="ＭＳ Ｐゴシック" charset="-128"/>
                <a:cs typeface="ＭＳ Ｐゴシック" charset="-128"/>
              </a:rPr>
              <a:t>die inhaltlichen Unterschiede der einzelnen Studien.</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Stichprobengröße:</a:t>
            </a:r>
            <a:r>
              <a:rPr lang="de-DE" dirty="0"/>
              <a:t> </a:t>
            </a:r>
          </a:p>
          <a:p>
            <a:r>
              <a:rPr lang="de-DE" sz="1200" kern="1200" dirty="0">
                <a:solidFill>
                  <a:schemeClr val="tx1"/>
                </a:solidFill>
                <a:latin typeface="Arial" charset="0"/>
                <a:ea typeface="ＭＳ Ｐゴシック" charset="-128"/>
                <a:cs typeface="ＭＳ Ｐゴシック" charset="-128"/>
              </a:rPr>
              <a:t>Es kommt häufig vor, dass die vorliegenden Studien </a:t>
            </a:r>
            <a:r>
              <a:rPr lang="de-DE" sz="1200" b="1" i="1" kern="1200" dirty="0">
                <a:solidFill>
                  <a:schemeClr val="tx1"/>
                </a:solidFill>
                <a:latin typeface="Arial" charset="0"/>
                <a:ea typeface="ＭＳ Ｐゴシック" charset="-128"/>
                <a:cs typeface="ＭＳ Ｐゴシック" charset="-128"/>
              </a:rPr>
              <a:t>unterschiedlich hohe Stichprobengrößen</a:t>
            </a:r>
            <a:r>
              <a:rPr lang="de-DE" sz="1200" kern="1200" dirty="0">
                <a:solidFill>
                  <a:schemeClr val="tx1"/>
                </a:solidFill>
                <a:latin typeface="Arial" charset="0"/>
                <a:ea typeface="ＭＳ Ｐゴシック" charset="-128"/>
                <a:cs typeface="ＭＳ Ｐゴシック" charset="-128"/>
              </a:rPr>
              <a:t> aufweisen.</a:t>
            </a:r>
            <a:r>
              <a:rPr lang="de-DE" dirty="0"/>
              <a:t> </a:t>
            </a:r>
          </a:p>
          <a:p>
            <a:r>
              <a:rPr lang="de-DE" sz="1200" b="1" i="1" kern="1200" dirty="0">
                <a:solidFill>
                  <a:schemeClr val="tx1"/>
                </a:solidFill>
                <a:latin typeface="Arial" charset="0"/>
                <a:ea typeface="ＭＳ Ｐゴシック" charset="-128"/>
                <a:cs typeface="ＭＳ Ｐゴシック" charset="-128"/>
              </a:rPr>
              <a:t>Große Stichproben</a:t>
            </a:r>
            <a:r>
              <a:rPr lang="de-DE" sz="1200" kern="1200" dirty="0">
                <a:solidFill>
                  <a:schemeClr val="tx1"/>
                </a:solidFill>
                <a:latin typeface="Arial" charset="0"/>
                <a:ea typeface="ＭＳ Ｐゴシック" charset="-128"/>
                <a:cs typeface="ＭＳ Ｐゴシック" charset="-128"/>
              </a:rPr>
              <a:t> weisen in der Regel </a:t>
            </a:r>
            <a:r>
              <a:rPr lang="de-DE" sz="1200" b="1" i="1" kern="1200" dirty="0">
                <a:solidFill>
                  <a:schemeClr val="tx1"/>
                </a:solidFill>
                <a:latin typeface="Arial" charset="0"/>
                <a:ea typeface="ＭＳ Ｐゴシック" charset="-128"/>
                <a:cs typeface="ＭＳ Ｐゴシック" charset="-128"/>
              </a:rPr>
              <a:t>genauere Schätzungen</a:t>
            </a:r>
            <a:r>
              <a:rPr lang="de-DE" sz="1200" kern="1200" dirty="0">
                <a:solidFill>
                  <a:schemeClr val="tx1"/>
                </a:solidFill>
                <a:latin typeface="Arial" charset="0"/>
                <a:ea typeface="ＭＳ Ｐゴシック" charset="-128"/>
                <a:cs typeface="ＭＳ Ｐゴシック" charset="-128"/>
              </a:rPr>
              <a:t> des Populationseffektes auf, als kleine Stichproben (Gesetz der großen Zahlen).</a:t>
            </a:r>
            <a:r>
              <a:rPr lang="de-DE" dirty="0"/>
              <a:t> </a:t>
            </a:r>
          </a:p>
          <a:p>
            <a:r>
              <a:rPr lang="de-DE" sz="1200" kern="1200" dirty="0">
                <a:solidFill>
                  <a:schemeClr val="tx1"/>
                </a:solidFill>
                <a:latin typeface="Arial" charset="0"/>
                <a:ea typeface="ＭＳ Ｐゴシック" charset="-128"/>
                <a:cs typeface="ＭＳ Ｐゴシック" charset="-128"/>
              </a:rPr>
              <a:t>Genau diesen Aspekt berücksichtigt die </a:t>
            </a:r>
            <a:r>
              <a:rPr lang="de-DE" sz="1200" kern="1200" dirty="0" err="1">
                <a:solidFill>
                  <a:schemeClr val="tx1"/>
                </a:solidFill>
                <a:latin typeface="Arial" charset="0"/>
                <a:ea typeface="ＭＳ Ｐゴシック" charset="-128"/>
                <a:cs typeface="ＭＳ Ｐゴシック" charset="-128"/>
              </a:rPr>
              <a:t>Metanalyse</a:t>
            </a:r>
            <a:r>
              <a:rPr lang="de-DE" sz="1200" kern="1200" dirty="0">
                <a:solidFill>
                  <a:schemeClr val="tx1"/>
                </a:solidFill>
                <a:latin typeface="Arial" charset="0"/>
                <a:ea typeface="ＭＳ Ｐゴシック" charset="-128"/>
                <a:cs typeface="ＭＳ Ｐゴシック" charset="-128"/>
              </a:rPr>
              <a:t>, indem jede </a:t>
            </a:r>
            <a:r>
              <a:rPr lang="de-DE" sz="1200" b="1" i="1" kern="1200" dirty="0">
                <a:solidFill>
                  <a:schemeClr val="tx1"/>
                </a:solidFill>
                <a:latin typeface="Arial" charset="0"/>
                <a:ea typeface="ＭＳ Ｐゴシック" charset="-128"/>
                <a:cs typeface="ＭＳ Ｐゴシック" charset="-128"/>
              </a:rPr>
              <a:t>Effektgröße gewichtet</a:t>
            </a:r>
            <a:r>
              <a:rPr lang="de-DE" sz="1200" kern="1200" dirty="0">
                <a:solidFill>
                  <a:schemeClr val="tx1"/>
                </a:solidFill>
                <a:latin typeface="Arial" charset="0"/>
                <a:ea typeface="ＭＳ Ｐゴシック" charset="-128"/>
                <a:cs typeface="ＭＳ Ｐゴシック" charset="-128"/>
              </a:rPr>
              <a:t> wird (hierzu wird die Effektgröße durch die Stichprobengröße dividiert).</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Methodische Qualität der Studien:</a:t>
            </a:r>
            <a:r>
              <a:rPr lang="de-DE" dirty="0"/>
              <a:t> </a:t>
            </a:r>
          </a:p>
          <a:p>
            <a:r>
              <a:rPr lang="de-DE" sz="1200" kern="1200" dirty="0">
                <a:solidFill>
                  <a:schemeClr val="tx1"/>
                </a:solidFill>
                <a:latin typeface="Arial" charset="0"/>
                <a:ea typeface="ＭＳ Ｐゴシック" charset="-128"/>
                <a:cs typeface="ＭＳ Ｐゴシック" charset="-128"/>
              </a:rPr>
              <a:t>In der Forschung kann ein und dieselbe Hypothese unterschiedlich getestet werden.</a:t>
            </a:r>
            <a:r>
              <a:rPr lang="de-DE" dirty="0"/>
              <a:t> </a:t>
            </a:r>
          </a:p>
          <a:p>
            <a:r>
              <a:rPr lang="de-DE" sz="1200" kern="1200" dirty="0">
                <a:solidFill>
                  <a:schemeClr val="tx1"/>
                </a:solidFill>
                <a:latin typeface="Arial" charset="0"/>
                <a:ea typeface="ＭＳ Ｐゴシック" charset="-128"/>
                <a:cs typeface="ＭＳ Ｐゴシック" charset="-128"/>
              </a:rPr>
              <a:t>So kann die eine Studie ein </a:t>
            </a:r>
            <a:r>
              <a:rPr lang="de-DE" sz="1200" b="1" i="1" kern="1200" dirty="0">
                <a:solidFill>
                  <a:schemeClr val="tx1"/>
                </a:solidFill>
                <a:latin typeface="Arial" charset="0"/>
                <a:ea typeface="ＭＳ Ｐゴシック" charset="-128"/>
                <a:cs typeface="ＭＳ Ｐゴシック" charset="-128"/>
              </a:rPr>
              <a:t>"richtiges" Experiment</a:t>
            </a:r>
            <a:r>
              <a:rPr lang="de-DE" sz="1200" kern="1200" dirty="0">
                <a:solidFill>
                  <a:schemeClr val="tx1"/>
                </a:solidFill>
                <a:latin typeface="Arial" charset="0"/>
                <a:ea typeface="ＭＳ Ｐゴシック" charset="-128"/>
                <a:cs typeface="ＭＳ Ｐゴシック" charset="-128"/>
              </a:rPr>
              <a:t> sein, während die andere Studie ein </a:t>
            </a:r>
            <a:r>
              <a:rPr lang="de-DE" sz="1200" b="1" i="1" kern="1200" dirty="0">
                <a:solidFill>
                  <a:schemeClr val="tx1"/>
                </a:solidFill>
                <a:latin typeface="Arial" charset="0"/>
                <a:ea typeface="ＭＳ Ｐゴシック" charset="-128"/>
                <a:cs typeface="ＭＳ Ｐゴシック" charset="-128"/>
              </a:rPr>
              <a:t>Quasiexperiment</a:t>
            </a:r>
            <a:r>
              <a:rPr lang="de-DE" sz="1200" kern="1200" dirty="0">
                <a:solidFill>
                  <a:schemeClr val="tx1"/>
                </a:solidFill>
                <a:latin typeface="Arial" charset="0"/>
                <a:ea typeface="ＭＳ Ｐゴシック" charset="-128"/>
                <a:cs typeface="ＭＳ Ｐゴシック" charset="-128"/>
              </a:rPr>
              <a:t> ist.</a:t>
            </a:r>
            <a:r>
              <a:rPr lang="de-DE" dirty="0"/>
              <a:t> </a:t>
            </a:r>
          </a:p>
          <a:p>
            <a:r>
              <a:rPr lang="de-DE" sz="1200" kern="1200" dirty="0">
                <a:solidFill>
                  <a:schemeClr val="tx1"/>
                </a:solidFill>
                <a:latin typeface="Arial" charset="0"/>
                <a:ea typeface="ＭＳ Ｐゴシック" charset="-128"/>
                <a:cs typeface="ＭＳ Ｐゴシック" charset="-128"/>
              </a:rPr>
              <a:t>Das "richtige" Experiment sollte in solch einem Fall </a:t>
            </a:r>
            <a:r>
              <a:rPr lang="de-DE" sz="1200" b="1" i="1" kern="1200" dirty="0">
                <a:solidFill>
                  <a:schemeClr val="tx1"/>
                </a:solidFill>
                <a:latin typeface="Arial" charset="0"/>
                <a:ea typeface="ＭＳ Ｐゴシック" charset="-128"/>
                <a:cs typeface="ＭＳ Ｐゴシック" charset="-128"/>
              </a:rPr>
              <a:t>stärker gewichtet</a:t>
            </a:r>
            <a:r>
              <a:rPr lang="de-DE" sz="1200" kern="1200" dirty="0">
                <a:solidFill>
                  <a:schemeClr val="tx1"/>
                </a:solidFill>
                <a:latin typeface="Arial" charset="0"/>
                <a:ea typeface="ＭＳ Ｐゴシック" charset="-128"/>
                <a:cs typeface="ＭＳ Ｐゴシック" charset="-128"/>
              </a:rPr>
              <a:t> werden.</a:t>
            </a:r>
            <a:r>
              <a:rPr lang="de-DE" dirty="0"/>
              <a:t> </a:t>
            </a:r>
          </a:p>
          <a:p>
            <a:r>
              <a:rPr lang="de-DE" sz="1200" kern="1200" dirty="0">
                <a:solidFill>
                  <a:schemeClr val="tx1"/>
                </a:solidFill>
                <a:latin typeface="Arial" charset="0"/>
                <a:ea typeface="ＭＳ Ｐゴシック" charset="-128"/>
                <a:cs typeface="ＭＳ Ｐゴシック" charset="-128"/>
              </a:rPr>
              <a:t>Einen Hinweis auf die methodische Qualität liefert häufig die </a:t>
            </a:r>
            <a:r>
              <a:rPr lang="de-DE" sz="1200" b="1" i="1" kern="1200" dirty="0">
                <a:solidFill>
                  <a:schemeClr val="tx1"/>
                </a:solidFill>
                <a:latin typeface="Arial" charset="0"/>
                <a:ea typeface="ＭＳ Ｐゴシック" charset="-128"/>
                <a:cs typeface="ＭＳ Ｐゴシック" charset="-128"/>
              </a:rPr>
              <a:t>Art des Publikationsorgans</a:t>
            </a:r>
            <a:r>
              <a:rPr lang="de-DE" sz="1200" kern="1200" dirty="0">
                <a:solidFill>
                  <a:schemeClr val="tx1"/>
                </a:solidFill>
                <a:latin typeface="Arial" charset="0"/>
                <a:ea typeface="ＭＳ Ｐゴシック" charset="-128"/>
                <a:cs typeface="ＭＳ Ｐゴシック" charset="-128"/>
              </a:rPr>
              <a:t>, d.h. ob die Studie in einer führenden Fachzeitschrift veröffentlicht wurde oder eher in lokalen Psychologie-Zeitschriften, wo die Möglichkeit für methodische Mängel höher sind.</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Inhaltliche Unterschiede:</a:t>
            </a:r>
            <a:r>
              <a:rPr lang="de-DE" dirty="0"/>
              <a:t> </a:t>
            </a:r>
          </a:p>
          <a:p>
            <a:r>
              <a:rPr lang="de-DE" sz="1200" kern="1200" dirty="0">
                <a:solidFill>
                  <a:schemeClr val="tx1"/>
                </a:solidFill>
                <a:latin typeface="Arial" charset="0"/>
                <a:ea typeface="ＭＳ Ｐゴシック" charset="-128"/>
                <a:cs typeface="ＭＳ Ｐゴシック" charset="-128"/>
              </a:rPr>
              <a:t>Verschiedene Studien welche die gleiche Ausgangsfrage beantworten wollen weisen häufig sowohl </a:t>
            </a:r>
            <a:r>
              <a:rPr lang="de-DE" sz="1200" b="1" i="1" kern="1200" dirty="0">
                <a:solidFill>
                  <a:schemeClr val="tx1"/>
                </a:solidFill>
                <a:latin typeface="Arial" charset="0"/>
                <a:ea typeface="ＭＳ Ｐゴシック" charset="-128"/>
                <a:cs typeface="ＭＳ Ｐゴシック" charset="-128"/>
              </a:rPr>
              <a:t>unterschiedliche abhängige Variablen</a:t>
            </a:r>
            <a:r>
              <a:rPr lang="de-DE" sz="1200" kern="1200" dirty="0">
                <a:solidFill>
                  <a:schemeClr val="tx1"/>
                </a:solidFill>
                <a:latin typeface="Arial" charset="0"/>
                <a:ea typeface="ＭＳ Ｐゴシック" charset="-128"/>
                <a:cs typeface="ＭＳ Ｐゴシック" charset="-128"/>
              </a:rPr>
              <a:t> auf, als auch </a:t>
            </a:r>
            <a:r>
              <a:rPr lang="de-DE" sz="1200" b="1" i="1" kern="1200" dirty="0">
                <a:solidFill>
                  <a:schemeClr val="tx1"/>
                </a:solidFill>
                <a:latin typeface="Arial" charset="0"/>
                <a:ea typeface="ＭＳ Ｐゴシック" charset="-128"/>
                <a:cs typeface="ＭＳ Ｐゴシック" charset="-128"/>
              </a:rPr>
              <a:t>unterschiedlich </a:t>
            </a:r>
            <a:r>
              <a:rPr lang="de-DE" sz="1200" b="1" i="1" kern="1200" dirty="0" err="1">
                <a:solidFill>
                  <a:schemeClr val="tx1"/>
                </a:solidFill>
                <a:latin typeface="Arial" charset="0"/>
                <a:ea typeface="ＭＳ Ｐゴシック" charset="-128"/>
                <a:cs typeface="ＭＳ Ｐゴシック" charset="-128"/>
              </a:rPr>
              <a:t>operationalisierte</a:t>
            </a:r>
            <a:r>
              <a:rPr lang="de-DE" sz="1200" b="1" i="1" kern="1200" dirty="0">
                <a:solidFill>
                  <a:schemeClr val="tx1"/>
                </a:solidFill>
                <a:latin typeface="Arial" charset="0"/>
                <a:ea typeface="ＭＳ Ｐゴシック" charset="-128"/>
                <a:cs typeface="ＭＳ Ｐゴシック" charset="-128"/>
              </a:rPr>
              <a:t> unabhängige Variablen</a:t>
            </a:r>
            <a:r>
              <a:rPr lang="de-DE" sz="1200" kern="1200" dirty="0">
                <a:solidFill>
                  <a:schemeClr val="tx1"/>
                </a:solidFill>
                <a:latin typeface="Arial" charset="0"/>
                <a:ea typeface="ＭＳ Ｐゴシック" charset="-128"/>
                <a:cs typeface="ＭＳ Ｐゴシック" charset="-128"/>
              </a:rPr>
              <a:t>.</a:t>
            </a:r>
            <a:r>
              <a:rPr lang="de-DE" dirty="0"/>
              <a:t> </a:t>
            </a:r>
          </a:p>
          <a:p>
            <a:r>
              <a:rPr lang="de-DE" sz="1200" kern="1200" dirty="0">
                <a:solidFill>
                  <a:schemeClr val="tx1"/>
                </a:solidFill>
                <a:latin typeface="Arial" charset="0"/>
                <a:ea typeface="ＭＳ Ｐゴシック" charset="-128"/>
                <a:cs typeface="ＭＳ Ｐゴシック" charset="-128"/>
              </a:rPr>
              <a:t>Solche Unterschiede könnten im Rahmen der Metaanalyse als </a:t>
            </a:r>
            <a:r>
              <a:rPr lang="de-DE" sz="1200" b="1" i="1" kern="1200" dirty="0">
                <a:solidFill>
                  <a:schemeClr val="tx1"/>
                </a:solidFill>
                <a:latin typeface="Arial" charset="0"/>
                <a:ea typeface="ＭＳ Ｐゴシック" charset="-128"/>
                <a:cs typeface="ＭＳ Ｐゴシック" charset="-128"/>
              </a:rPr>
              <a:t>Moderatorvariablen</a:t>
            </a:r>
            <a:r>
              <a:rPr lang="de-DE" sz="1200" kern="1200" dirty="0">
                <a:solidFill>
                  <a:schemeClr val="tx1"/>
                </a:solidFill>
                <a:latin typeface="Arial" charset="0"/>
                <a:ea typeface="ＭＳ Ｐゴシック" charset="-128"/>
                <a:cs typeface="ＭＳ Ｐゴシック" charset="-128"/>
              </a:rPr>
              <a:t> berücksichtigt werden.</a:t>
            </a:r>
            <a:r>
              <a:rPr lang="de-DE" dirty="0"/>
              <a:t> </a:t>
            </a:r>
          </a:p>
          <a:p>
            <a:r>
              <a:rPr lang="de-DE" sz="1200" kern="1200" dirty="0">
                <a:solidFill>
                  <a:schemeClr val="tx1"/>
                </a:solidFill>
                <a:latin typeface="Arial" charset="0"/>
                <a:ea typeface="ＭＳ Ｐゴシック" charset="-128"/>
                <a:cs typeface="ＭＳ Ｐゴシック" charset="-128"/>
              </a:rPr>
              <a:t>Die Auswahl solcher entsprechender Moderatorvariablen sollte jedoch abhängig von theoretischen Überlegungen sein.</a:t>
            </a:r>
            <a:r>
              <a:rPr lang="de-DE" dirty="0"/>
              <a:t> </a:t>
            </a:r>
          </a:p>
          <a:p>
            <a:endParaRPr lang="de-DE" dirty="0"/>
          </a:p>
          <a:p>
            <a:r>
              <a:rPr lang="de-DE" b="1" dirty="0"/>
              <a:t>Durchführung einer Metaanalyse</a:t>
            </a:r>
          </a:p>
          <a:p>
            <a:r>
              <a:rPr lang="de-DE" sz="1200" kern="1200" dirty="0">
                <a:solidFill>
                  <a:schemeClr val="tx1"/>
                </a:solidFill>
                <a:latin typeface="Arial" charset="0"/>
                <a:ea typeface="ＭＳ Ｐゴシック" charset="-128"/>
                <a:cs typeface="ＭＳ Ｐゴシック" charset="-128"/>
              </a:rPr>
              <a:t>Als erstes muss man eine </a:t>
            </a:r>
            <a:r>
              <a:rPr lang="de-DE" sz="1200" b="1" i="1" kern="1200" dirty="0">
                <a:solidFill>
                  <a:schemeClr val="tx1"/>
                </a:solidFill>
                <a:latin typeface="Arial" charset="0"/>
                <a:ea typeface="ＭＳ Ｐゴシック" charset="-128"/>
                <a:cs typeface="ＭＳ Ｐゴシック" charset="-128"/>
              </a:rPr>
              <a:t>Fragestellung festlegen</a:t>
            </a:r>
            <a:r>
              <a:rPr lang="de-DE" sz="1200" kern="1200" dirty="0">
                <a:solidFill>
                  <a:schemeClr val="tx1"/>
                </a:solidFill>
                <a:latin typeface="Arial" charset="0"/>
                <a:ea typeface="ＭＳ Ｐゴシック" charset="-128"/>
                <a:cs typeface="ＭＳ Ｐゴシック" charset="-128"/>
              </a:rPr>
              <a:t>, die so präzise wie möglich formuliert sein sollte.</a:t>
            </a:r>
            <a:r>
              <a:rPr lang="de-DE" dirty="0"/>
              <a:t> </a:t>
            </a:r>
          </a:p>
          <a:p>
            <a:r>
              <a:rPr lang="de-DE" sz="1200" kern="1200" dirty="0">
                <a:solidFill>
                  <a:schemeClr val="tx1"/>
                </a:solidFill>
                <a:latin typeface="Arial" charset="0"/>
                <a:ea typeface="ＭＳ Ｐゴシック" charset="-128"/>
                <a:cs typeface="ＭＳ Ｐゴシック" charset="-128"/>
              </a:rPr>
              <a:t>Als nächstes muss man </a:t>
            </a:r>
            <a:r>
              <a:rPr lang="de-DE" sz="1200" b="1" i="1" kern="1200" dirty="0">
                <a:solidFill>
                  <a:schemeClr val="tx1"/>
                </a:solidFill>
                <a:latin typeface="Arial" charset="0"/>
                <a:ea typeface="ＭＳ Ｐゴシック" charset="-128"/>
                <a:cs typeface="ＭＳ Ｐゴシック" charset="-128"/>
              </a:rPr>
              <a:t>geeignete und relevante Studien suchen</a:t>
            </a:r>
            <a:r>
              <a:rPr lang="de-DE" sz="1200" kern="1200" dirty="0">
                <a:solidFill>
                  <a:schemeClr val="tx1"/>
                </a:solidFill>
                <a:latin typeface="Arial" charset="0"/>
                <a:ea typeface="ＭＳ Ｐゴシック" charset="-128"/>
                <a:cs typeface="ＭＳ Ｐゴシック" charset="-128"/>
              </a:rPr>
              <a:t> (z.B. in psychologischen Fachdatenbanken, Fachzeitschriften).</a:t>
            </a:r>
            <a:r>
              <a:rPr lang="de-DE" dirty="0"/>
              <a:t> </a:t>
            </a:r>
          </a:p>
          <a:p>
            <a:r>
              <a:rPr lang="de-DE" sz="1200" kern="1200" dirty="0">
                <a:solidFill>
                  <a:schemeClr val="tx1"/>
                </a:solidFill>
                <a:latin typeface="Arial" charset="0"/>
                <a:ea typeface="ＭＳ Ｐゴシック" charset="-128"/>
                <a:cs typeface="ＭＳ Ｐゴシック" charset="-128"/>
              </a:rPr>
              <a:t>Im nächsten Schritt müssen </a:t>
            </a:r>
            <a:r>
              <a:rPr lang="de-DE" sz="1200" b="1" i="1" kern="1200" dirty="0">
                <a:solidFill>
                  <a:schemeClr val="tx1"/>
                </a:solidFill>
                <a:latin typeface="Arial" charset="0"/>
                <a:ea typeface="ＭＳ Ｐゴシック" charset="-128"/>
                <a:cs typeface="ＭＳ Ｐゴシック" charset="-128"/>
              </a:rPr>
              <a:t>Kriterien festgelegt</a:t>
            </a:r>
            <a:r>
              <a:rPr lang="de-DE" sz="1200" kern="1200" dirty="0">
                <a:solidFill>
                  <a:schemeClr val="tx1"/>
                </a:solidFill>
                <a:latin typeface="Arial" charset="0"/>
                <a:ea typeface="ＭＳ Ｐゴシック" charset="-128"/>
                <a:cs typeface="ＭＳ Ｐゴシック" charset="-128"/>
              </a:rPr>
              <a:t> werden, um passende Studien auszuwählen. Zusätzlich sollten mögliche Moderatorvariablen kategorisiert werden.</a:t>
            </a:r>
            <a:br>
              <a:rPr lang="de-DE" sz="1200" kern="1200" dirty="0">
                <a:solidFill>
                  <a:schemeClr val="tx1"/>
                </a:solidFill>
                <a:latin typeface="Arial" charset="0"/>
                <a:ea typeface="ＭＳ Ｐゴシック" charset="-128"/>
                <a:cs typeface="ＭＳ Ｐゴシック" charset="-128"/>
              </a:rPr>
            </a:br>
            <a:endParaRPr lang="de-DE" dirty="0"/>
          </a:p>
          <a:p>
            <a:r>
              <a:rPr lang="de-DE" sz="1200" kern="1200" dirty="0">
                <a:solidFill>
                  <a:schemeClr val="tx1"/>
                </a:solidFill>
                <a:latin typeface="Arial" charset="0"/>
                <a:ea typeface="ＭＳ Ｐゴシック" charset="-128"/>
                <a:cs typeface="ＭＳ Ｐゴシック" charset="-128"/>
              </a:rPr>
              <a:t>Anschließend muss man sich für eine Art von </a:t>
            </a:r>
            <a:r>
              <a:rPr lang="de-DE" sz="1200" kern="1200" dirty="0">
                <a:solidFill>
                  <a:schemeClr val="tx1"/>
                </a:solidFill>
                <a:latin typeface="Arial" charset="0"/>
                <a:ea typeface="ＭＳ Ｐゴシック" charset="-128"/>
                <a:cs typeface="ＭＳ Ｐゴシック" charset="-128"/>
                <a:hlinkClick r:id="rId3"/>
              </a:rPr>
              <a:t>Effektgrößen</a:t>
            </a:r>
            <a:r>
              <a:rPr lang="de-DE" sz="1200" kern="1200" dirty="0">
                <a:solidFill>
                  <a:schemeClr val="tx1"/>
                </a:solidFill>
                <a:latin typeface="Arial" charset="0"/>
                <a:ea typeface="ＭＳ Ｐゴシック" charset="-128"/>
                <a:cs typeface="ＭＳ Ｐゴシック" charset="-128"/>
              </a:rPr>
              <a:t> entscheiden und die </a:t>
            </a:r>
            <a:r>
              <a:rPr lang="de-DE" sz="1200" b="1" i="1" kern="1200" dirty="0">
                <a:solidFill>
                  <a:schemeClr val="tx1"/>
                </a:solidFill>
                <a:latin typeface="Arial" charset="0"/>
                <a:ea typeface="ＭＳ Ｐゴシック" charset="-128"/>
                <a:cs typeface="ＭＳ Ｐゴシック" charset="-128"/>
              </a:rPr>
              <a:t>Effektgrößen</a:t>
            </a:r>
            <a:r>
              <a:rPr lang="de-DE" sz="1200" kern="1200" dirty="0">
                <a:solidFill>
                  <a:schemeClr val="tx1"/>
                </a:solidFill>
                <a:latin typeface="Arial" charset="0"/>
                <a:ea typeface="ＭＳ Ｐゴシック" charset="-128"/>
                <a:cs typeface="ＭＳ Ｐゴシック" charset="-128"/>
              </a:rPr>
              <a:t> für jede einzelne verwendete Studie </a:t>
            </a:r>
            <a:r>
              <a:rPr lang="de-DE" sz="1200" b="1" i="1" kern="1200" dirty="0">
                <a:solidFill>
                  <a:schemeClr val="tx1"/>
                </a:solidFill>
                <a:latin typeface="Arial" charset="0"/>
                <a:ea typeface="ＭＳ Ｐゴシック" charset="-128"/>
                <a:cs typeface="ＭＳ Ｐゴシック" charset="-128"/>
              </a:rPr>
              <a:t>berechnen</a:t>
            </a:r>
            <a:r>
              <a:rPr lang="de-DE" sz="1200" kern="1200" dirty="0">
                <a:solidFill>
                  <a:schemeClr val="tx1"/>
                </a:solidFill>
                <a:latin typeface="Arial" charset="0"/>
                <a:ea typeface="ＭＳ Ｐゴシック" charset="-128"/>
                <a:cs typeface="ＭＳ Ｐゴシック" charset="-128"/>
              </a:rPr>
              <a:t>.</a:t>
            </a:r>
            <a:r>
              <a:rPr lang="de-DE" dirty="0"/>
              <a:t> </a:t>
            </a:r>
          </a:p>
          <a:p>
            <a:r>
              <a:rPr lang="de-DE" sz="1200" kern="1200" dirty="0">
                <a:solidFill>
                  <a:schemeClr val="tx1"/>
                </a:solidFill>
                <a:latin typeface="Arial" charset="0"/>
                <a:ea typeface="ＭＳ Ｐゴシック" charset="-128"/>
                <a:cs typeface="ＭＳ Ｐゴシック" charset="-128"/>
              </a:rPr>
              <a:t>Als letztes sollten die </a:t>
            </a:r>
            <a:r>
              <a:rPr lang="de-DE" sz="1200" b="1" i="1" kern="1200" dirty="0">
                <a:solidFill>
                  <a:schemeClr val="tx1"/>
                </a:solidFill>
                <a:latin typeface="Arial" charset="0"/>
                <a:ea typeface="ＭＳ Ｐゴシック" charset="-128"/>
                <a:cs typeface="ＭＳ Ｐゴシック" charset="-128"/>
              </a:rPr>
              <a:t>Ergebnisse überprüft</a:t>
            </a:r>
            <a:r>
              <a:rPr lang="de-DE" sz="1200" kern="1200" dirty="0">
                <a:solidFill>
                  <a:schemeClr val="tx1"/>
                </a:solidFill>
                <a:latin typeface="Arial" charset="0"/>
                <a:ea typeface="ＭＳ Ｐゴシック" charset="-128"/>
                <a:cs typeface="ＭＳ Ｐゴシック" charset="-128"/>
              </a:rPr>
              <a:t> werden (z.B. anhand eines </a:t>
            </a:r>
            <a:r>
              <a:rPr lang="de-DE" sz="1200" kern="1200" dirty="0" err="1">
                <a:solidFill>
                  <a:schemeClr val="tx1"/>
                </a:solidFill>
                <a:latin typeface="Arial" charset="0"/>
                <a:ea typeface="ＭＳ Ｐゴシック" charset="-128"/>
                <a:cs typeface="ＭＳ Ｐゴシック" charset="-128"/>
              </a:rPr>
              <a:t>Funnel-Plot</a:t>
            </a:r>
            <a:r>
              <a:rPr lang="de-DE" sz="1200" kern="1200" dirty="0">
                <a:solidFill>
                  <a:schemeClr val="tx1"/>
                </a:solidFill>
                <a:latin typeface="Arial" charset="0"/>
                <a:ea typeface="ＭＳ Ｐゴシック" charset="-128"/>
                <a:cs typeface="ＭＳ Ｐゴシック" charset="-128"/>
              </a:rPr>
              <a:t> oder einer psychometrischen Metaanalyse)</a:t>
            </a:r>
            <a:r>
              <a:rPr lang="de-DE" dirty="0"/>
              <a:t>. </a:t>
            </a:r>
          </a:p>
          <a:p>
            <a:r>
              <a:rPr lang="de-DE" b="1" dirty="0"/>
              <a:t>Probleme der Metaanalyse</a:t>
            </a:r>
          </a:p>
          <a:p>
            <a:r>
              <a:rPr lang="de-DE" sz="1200" kern="1200" dirty="0">
                <a:solidFill>
                  <a:schemeClr val="tx1"/>
                </a:solidFill>
                <a:latin typeface="Arial" charset="0"/>
                <a:ea typeface="ＭＳ Ｐゴシック" charset="-128"/>
                <a:cs typeface="ＭＳ Ｐゴシック" charset="-128"/>
              </a:rPr>
              <a:t>Es gibt 3 potenzielle Probleme die bei einer Metaanalyse auftreten können:</a:t>
            </a:r>
            <a:r>
              <a:rPr lang="de-DE" dirty="0"/>
              <a:t> </a:t>
            </a:r>
          </a:p>
          <a:p>
            <a:r>
              <a:rPr lang="de-DE" sz="1200" kern="1200" dirty="0">
                <a:solidFill>
                  <a:schemeClr val="tx1"/>
                </a:solidFill>
                <a:latin typeface="Arial" charset="0"/>
                <a:ea typeface="ＭＳ Ｐゴシック" charset="-128"/>
                <a:cs typeface="ＭＳ Ｐゴシック" charset="-128"/>
              </a:rPr>
              <a:t>Müll rein - Müll raus - Problem</a:t>
            </a:r>
            <a:r>
              <a:rPr lang="de-DE" dirty="0"/>
              <a:t> </a:t>
            </a:r>
          </a:p>
          <a:p>
            <a:r>
              <a:rPr lang="de-DE" sz="1200" kern="1200" dirty="0">
                <a:solidFill>
                  <a:schemeClr val="tx1"/>
                </a:solidFill>
                <a:latin typeface="Arial" charset="0"/>
                <a:ea typeface="ＭＳ Ｐゴシック" charset="-128"/>
                <a:cs typeface="ＭＳ Ｐゴシック" charset="-128"/>
              </a:rPr>
              <a:t>Äpfel und Birnen- Problem</a:t>
            </a:r>
            <a:r>
              <a:rPr lang="de-DE" dirty="0"/>
              <a:t> </a:t>
            </a:r>
          </a:p>
          <a:p>
            <a:r>
              <a:rPr lang="de-DE" sz="1200" kern="1200" dirty="0">
                <a:solidFill>
                  <a:schemeClr val="tx1"/>
                </a:solidFill>
                <a:latin typeface="Arial" charset="0"/>
                <a:ea typeface="ＭＳ Ｐゴシック" charset="-128"/>
                <a:cs typeface="ＭＳ Ｐゴシック" charset="-128"/>
              </a:rPr>
              <a:t>Abhängigkeitsproblem.</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Müll rein, Müll raus - Problem:</a:t>
            </a:r>
            <a:r>
              <a:rPr lang="de-DE" dirty="0"/>
              <a:t> </a:t>
            </a:r>
          </a:p>
          <a:p>
            <a:r>
              <a:rPr lang="de-DE" sz="1200" kern="1200" dirty="0">
                <a:solidFill>
                  <a:schemeClr val="tx1"/>
                </a:solidFill>
                <a:latin typeface="Arial" charset="0"/>
                <a:ea typeface="ＭＳ Ｐゴシック" charset="-128"/>
                <a:cs typeface="ＭＳ Ｐゴシック" charset="-128"/>
              </a:rPr>
              <a:t>Dieses Problem betrifft die Auswahl der verwendeten Studien, also welche Studien nimmt man in die Metaanalyse rein und welche nicht.</a:t>
            </a:r>
            <a:r>
              <a:rPr lang="de-DE" dirty="0"/>
              <a:t> </a:t>
            </a:r>
          </a:p>
          <a:p>
            <a:r>
              <a:rPr lang="de-DE" sz="1200" kern="1200" dirty="0">
                <a:solidFill>
                  <a:schemeClr val="tx1"/>
                </a:solidFill>
                <a:latin typeface="Arial" charset="0"/>
                <a:ea typeface="ＭＳ Ｐゴシック" charset="-128"/>
                <a:cs typeface="ＭＳ Ｐゴシック" charset="-128"/>
              </a:rPr>
              <a:t>Die Lösung des Problems ist, möglichst vorher (andernfalls im Verlauf) Ausschlusskriterien zu bestimmen, die Studien nach methodischer Qualität zu kodieren (gegebenenfalls getrennte Analysen durchführen) und unterschiedliche Gewichtungen vorzunehmen.</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Äpfel und Birnen- Problem:</a:t>
            </a:r>
            <a:r>
              <a:rPr lang="de-DE" dirty="0"/>
              <a:t> </a:t>
            </a:r>
          </a:p>
          <a:p>
            <a:r>
              <a:rPr lang="de-DE" sz="1200" kern="1200" dirty="0">
                <a:solidFill>
                  <a:schemeClr val="tx1"/>
                </a:solidFill>
                <a:latin typeface="Arial" charset="0"/>
                <a:ea typeface="ＭＳ Ｐゴシック" charset="-128"/>
                <a:cs typeface="ＭＳ Ｐゴシック" charset="-128"/>
              </a:rPr>
              <a:t>Dieses Problem bezieht sich auf unterschiedliche </a:t>
            </a:r>
            <a:r>
              <a:rPr lang="de-DE" sz="1200" kern="1200" dirty="0" err="1">
                <a:solidFill>
                  <a:schemeClr val="tx1"/>
                </a:solidFill>
                <a:latin typeface="Arial" charset="0"/>
                <a:ea typeface="ＭＳ Ｐゴシック" charset="-128"/>
                <a:cs typeface="ＭＳ Ｐゴシック" charset="-128"/>
              </a:rPr>
              <a:t>AVs</a:t>
            </a:r>
            <a:r>
              <a:rPr lang="de-DE" sz="1200" kern="1200" dirty="0">
                <a:solidFill>
                  <a:schemeClr val="tx1"/>
                </a:solidFill>
                <a:latin typeface="Arial" charset="0"/>
                <a:ea typeface="ＭＳ Ｐゴシック" charset="-128"/>
                <a:cs typeface="ＭＳ Ｐゴシック" charset="-128"/>
              </a:rPr>
              <a:t> und unterschiedlich </a:t>
            </a:r>
            <a:r>
              <a:rPr lang="de-DE" sz="1200" kern="1200" dirty="0" err="1">
                <a:solidFill>
                  <a:schemeClr val="tx1"/>
                </a:solidFill>
                <a:latin typeface="Arial" charset="0"/>
                <a:ea typeface="ＭＳ Ｐゴシック" charset="-128"/>
                <a:cs typeface="ＭＳ Ｐゴシック" charset="-128"/>
              </a:rPr>
              <a:t>operationalisierte</a:t>
            </a:r>
            <a:r>
              <a:rPr lang="de-DE" sz="1200" kern="1200" dirty="0">
                <a:solidFill>
                  <a:schemeClr val="tx1"/>
                </a:solidFill>
                <a:latin typeface="Arial" charset="0"/>
                <a:ea typeface="ＭＳ Ｐゴシック" charset="-128"/>
                <a:cs typeface="ＭＳ Ｐゴシック" charset="-128"/>
              </a:rPr>
              <a:t> UVs, welche häufig nicht miteinander verglichen werden können.</a:t>
            </a:r>
            <a:r>
              <a:rPr lang="de-DE" dirty="0"/>
              <a:t> </a:t>
            </a:r>
          </a:p>
          <a:p>
            <a:r>
              <a:rPr lang="de-DE" sz="1200" kern="1200" dirty="0">
                <a:solidFill>
                  <a:schemeClr val="tx1"/>
                </a:solidFill>
                <a:latin typeface="Arial" charset="0"/>
                <a:ea typeface="ＭＳ Ｐゴシック" charset="-128"/>
                <a:cs typeface="ＭＳ Ｐゴシック" charset="-128"/>
              </a:rPr>
              <a:t>Die Lösung des Problems stellen getrennte Analysen dar (getrennt nach UV und AV).</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Abhängigkeitsproblem:</a:t>
            </a:r>
            <a:r>
              <a:rPr lang="de-DE" dirty="0"/>
              <a:t> </a:t>
            </a:r>
          </a:p>
          <a:p>
            <a:r>
              <a:rPr lang="de-DE" sz="1200" kern="1200" dirty="0">
                <a:solidFill>
                  <a:schemeClr val="tx1"/>
                </a:solidFill>
                <a:latin typeface="Arial" charset="0"/>
                <a:ea typeface="ＭＳ Ｐゴシック" charset="-128"/>
                <a:cs typeface="ＭＳ Ｐゴシック" charset="-128"/>
              </a:rPr>
              <a:t>Dieses Problem entsteht dann, wenn mehrere Effektgrößen in die </a:t>
            </a:r>
            <a:r>
              <a:rPr lang="de-DE" sz="1200" kern="1200" dirty="0" err="1">
                <a:solidFill>
                  <a:schemeClr val="tx1"/>
                </a:solidFill>
                <a:latin typeface="Arial" charset="0"/>
                <a:ea typeface="ＭＳ Ｐゴシック" charset="-128"/>
                <a:cs typeface="ＭＳ Ｐゴシック" charset="-128"/>
              </a:rPr>
              <a:t>Metanalyse</a:t>
            </a:r>
            <a:r>
              <a:rPr lang="de-DE" sz="1200" kern="1200" dirty="0">
                <a:solidFill>
                  <a:schemeClr val="tx1"/>
                </a:solidFill>
                <a:latin typeface="Arial" charset="0"/>
                <a:ea typeface="ＭＳ Ｐゴシック" charset="-128"/>
                <a:cs typeface="ＭＳ Ｐゴシック" charset="-128"/>
              </a:rPr>
              <a:t> eingehen, die nicht aus unabhängigen Stichproben gewonnen worden sind.</a:t>
            </a:r>
            <a:r>
              <a:rPr lang="de-DE" dirty="0"/>
              <a:t> </a:t>
            </a:r>
          </a:p>
          <a:p>
            <a:r>
              <a:rPr lang="de-DE" sz="1200" kern="1200" dirty="0">
                <a:solidFill>
                  <a:schemeClr val="tx1"/>
                </a:solidFill>
                <a:latin typeface="Arial" charset="0"/>
                <a:ea typeface="ＭＳ Ｐゴシック" charset="-128"/>
                <a:cs typeface="ＭＳ Ｐゴシック" charset="-128"/>
              </a:rPr>
              <a:t>Das wäre also der Fall, wenn in einer Studie mehrere Effektgrößen vorhanden wären (es handelt sich dann um abhängige Stichproben).</a:t>
            </a:r>
            <a:r>
              <a:rPr lang="de-DE" dirty="0"/>
              <a:t> </a:t>
            </a:r>
          </a:p>
          <a:p>
            <a:r>
              <a:rPr lang="de-DE" sz="1200" kern="1200" dirty="0">
                <a:solidFill>
                  <a:schemeClr val="tx1"/>
                </a:solidFill>
                <a:latin typeface="Arial" charset="0"/>
                <a:ea typeface="ＭＳ Ｐゴシック" charset="-128"/>
                <a:cs typeface="ＭＳ Ｐゴシック" charset="-128"/>
              </a:rPr>
              <a:t>Die Lösung des Problems wäre, die Beschränkung auf eine einzelne Effektgröße pro Studie.</a:t>
            </a:r>
            <a:r>
              <a:rPr lang="de-DE" dirty="0"/>
              <a:t> </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6</a:t>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err="1">
                <a:solidFill>
                  <a:schemeClr val="tx1"/>
                </a:solidFill>
                <a:effectLst/>
                <a:latin typeface="Arial" charset="0"/>
                <a:ea typeface="ＭＳ Ｐゴシック" charset="-128"/>
                <a:cs typeface="ＭＳ Ｐゴシック" charset="-128"/>
              </a:rPr>
              <a:t>Whether</a:t>
            </a:r>
            <a:r>
              <a:rPr lang="de-DE" sz="1200" b="0" i="0" u="none" strike="noStrike" kern="1200" dirty="0">
                <a:solidFill>
                  <a:schemeClr val="tx1"/>
                </a:solidFill>
                <a:effectLst/>
                <a:latin typeface="Arial" charset="0"/>
                <a:ea typeface="ＭＳ Ｐゴシック" charset="-128"/>
                <a:cs typeface="ＭＳ Ｐゴシック" charset="-128"/>
              </a:rPr>
              <a:t> an </a:t>
            </a:r>
            <a:r>
              <a:rPr lang="de-DE" sz="1200" b="0" i="0" u="none" strike="noStrike" kern="1200" dirty="0" err="1">
                <a:solidFill>
                  <a:schemeClr val="tx1"/>
                </a:solidFill>
                <a:effectLst/>
                <a:latin typeface="Arial" charset="0"/>
                <a:ea typeface="ＭＳ Ｐゴシック" charset="-128"/>
                <a:cs typeface="ＭＳ Ｐゴシック" charset="-128"/>
              </a:rPr>
              <a:t>effect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size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should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be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interpreted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small</a:t>
            </a:r>
            <a:r>
              <a:rPr lang="de-DE" sz="1200" b="0" i="0" u="none" strike="noStrike" kern="1200" dirty="0">
                <a:solidFill>
                  <a:schemeClr val="tx1"/>
                </a:solidFill>
                <a:effectLst/>
                <a:latin typeface="Arial" charset="0"/>
                <a:ea typeface="ＭＳ Ｐゴシック" charset="-128"/>
                <a:cs typeface="ＭＳ Ｐゴシック" charset="-128"/>
              </a:rPr>
              <a:t>, medium, </a:t>
            </a:r>
            <a:r>
              <a:rPr lang="de-DE" sz="1200" b="0" i="0" u="none" strike="noStrike" kern="1200" dirty="0" err="1">
                <a:solidFill>
                  <a:schemeClr val="tx1"/>
                </a:solidFill>
                <a:effectLst/>
                <a:latin typeface="Arial" charset="0"/>
                <a:ea typeface="ＭＳ Ｐゴシック" charset="-128"/>
                <a:cs typeface="ＭＳ Ｐゴシック" charset="-128"/>
              </a:rPr>
              <a:t>or</a:t>
            </a:r>
            <a:r>
              <a:rPr lang="de-DE" sz="1200" b="0" i="0" u="none" strike="noStrike" kern="1200" dirty="0">
                <a:solidFill>
                  <a:schemeClr val="tx1"/>
                </a:solidFill>
                <a:effectLst/>
                <a:latin typeface="Arial" charset="0"/>
                <a:ea typeface="ＭＳ Ｐゴシック" charset="-128"/>
                <a:cs typeface="ＭＳ Ｐゴシック" charset="-128"/>
              </a:rPr>
              <a:t> large </a:t>
            </a:r>
            <a:r>
              <a:rPr lang="de-DE" sz="1200" b="0" i="0" u="none" strike="noStrike" kern="1200" dirty="0" err="1">
                <a:solidFill>
                  <a:schemeClr val="tx1"/>
                </a:solidFill>
                <a:effectLst/>
                <a:latin typeface="Arial" charset="0"/>
                <a:ea typeface="ＭＳ Ｐゴシック" charset="-128"/>
                <a:cs typeface="ＭＳ Ｐゴシック" charset="-128"/>
              </a:rPr>
              <a:t>depends</a:t>
            </a:r>
            <a:r>
              <a:rPr lang="de-DE" sz="1200" b="0" i="0" u="none" strike="noStrike" kern="1200" dirty="0">
                <a:solidFill>
                  <a:schemeClr val="tx1"/>
                </a:solidFill>
                <a:effectLst/>
                <a:latin typeface="Arial" charset="0"/>
                <a:ea typeface="ＭＳ Ｐゴシック" charset="-128"/>
                <a:cs typeface="ＭＳ Ｐゴシック" charset="-128"/>
              </a:rPr>
              <a:t> on </a:t>
            </a:r>
            <a:r>
              <a:rPr lang="de-DE" sz="1200" b="0" i="0" u="none" strike="noStrike" kern="1200" dirty="0" err="1">
                <a:solidFill>
                  <a:schemeClr val="tx1"/>
                </a:solidFill>
                <a:effectLst/>
                <a:latin typeface="Arial" charset="0"/>
                <a:ea typeface="ＭＳ Ｐゴシック" charset="-128"/>
                <a:cs typeface="ＭＳ Ｐゴシック" charset="-128"/>
              </a:rPr>
              <a:t>its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substantive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context</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and</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its</a:t>
            </a:r>
            <a:r>
              <a:rPr lang="de-DE" sz="1200" b="0" i="0" u="none" strike="noStrike" kern="1200" dirty="0">
                <a:solidFill>
                  <a:schemeClr val="tx1"/>
                </a:solidFill>
                <a:effectLst/>
                <a:latin typeface="Arial" charset="0"/>
                <a:ea typeface="ＭＳ Ｐゴシック" charset="-128"/>
                <a:cs typeface="ＭＳ Ｐゴシック" charset="-128"/>
              </a:rPr>
              <a:t> operational </a:t>
            </a:r>
            <a:r>
              <a:rPr lang="de-DE" sz="1200" b="0" i="0" u="none" strike="noStrike" kern="1200" dirty="0" err="1">
                <a:solidFill>
                  <a:schemeClr val="tx1"/>
                </a:solidFill>
                <a:effectLst/>
                <a:latin typeface="Arial" charset="0"/>
                <a:ea typeface="ＭＳ Ｐゴシック" charset="-128"/>
                <a:cs typeface="ＭＳ Ｐゴシック" charset="-128"/>
              </a:rPr>
              <a:t>definition</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Cohen's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conventional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criteria</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1" u="none" strike="noStrike" kern="1200" dirty="0" err="1">
                <a:solidFill>
                  <a:schemeClr val="tx1"/>
                </a:solidFill>
                <a:effectLst/>
                <a:latin typeface="Arial" charset="0"/>
                <a:ea typeface="ＭＳ Ｐゴシック" charset="-128"/>
                <a:cs typeface="ＭＳ Ｐゴシック" charset="-128"/>
              </a:rPr>
              <a:t>small</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1" u="none" strike="noStrike" kern="1200" dirty="0">
                <a:solidFill>
                  <a:schemeClr val="tx1"/>
                </a:solidFill>
                <a:effectLst/>
                <a:latin typeface="Arial" charset="0"/>
                <a:ea typeface="ＭＳ Ｐゴシック" charset="-128"/>
                <a:cs typeface="ＭＳ Ｐゴシック" charset="-128"/>
              </a:rPr>
              <a:t>medium</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or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1" u="none" strike="noStrike" kern="1200" dirty="0" err="1">
                <a:solidFill>
                  <a:schemeClr val="tx1"/>
                </a:solidFill>
                <a:effectLst/>
                <a:latin typeface="Arial" charset="0"/>
                <a:ea typeface="ＭＳ Ｐゴシック" charset="-128"/>
                <a:cs typeface="ＭＳ Ｐゴシック" charset="-128"/>
              </a:rPr>
              <a:t>big</a:t>
            </a:r>
            <a:r>
              <a:rPr lang="de-DE" sz="1200" b="0" i="0" u="none" strike="noStrike" kern="1200" baseline="30000" dirty="0">
                <a:solidFill>
                  <a:schemeClr val="tx1"/>
                </a:solidFill>
                <a:effectLst/>
                <a:latin typeface="Arial" charset="0"/>
                <a:ea typeface="ＭＳ Ｐゴシック" charset="-128"/>
                <a:cs typeface="ＭＳ Ｐゴシック" charset="-128"/>
                <a:hlinkClick r:id="rId3"/>
              </a:rPr>
              <a:t>[7]</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are</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near</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ubiquitous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across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many</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fields</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although</a:t>
            </a:r>
            <a:r>
              <a:rPr lang="de-DE" sz="1200" b="0" i="0" u="none" strike="noStrike" kern="1200" dirty="0">
                <a:solidFill>
                  <a:schemeClr val="tx1"/>
                </a:solidFill>
                <a:effectLst/>
                <a:latin typeface="Arial" charset="0"/>
                <a:ea typeface="ＭＳ Ｐゴシック" charset="-128"/>
                <a:cs typeface="ＭＳ Ｐゴシック" charset="-128"/>
              </a:rPr>
              <a:t> Cohen</a:t>
            </a:r>
            <a:r>
              <a:rPr lang="de-DE" sz="1200" b="0" i="0" u="none" strike="noStrike" kern="1200" baseline="30000" dirty="0">
                <a:solidFill>
                  <a:schemeClr val="tx1"/>
                </a:solidFill>
                <a:effectLst/>
                <a:latin typeface="Arial" charset="0"/>
                <a:ea typeface="ＭＳ Ｐゴシック" charset="-128"/>
                <a:cs typeface="ＭＳ Ｐゴシック" charset="-128"/>
                <a:hlinkClick r:id="rId3"/>
              </a:rPr>
              <a:t>[7]</a:t>
            </a:r>
            <a:r>
              <a:rPr lang="de-DE" sz="1200" b="0" i="0" u="none" strike="noStrike" kern="1200" dirty="0">
                <a:solidFill>
                  <a:schemeClr val="tx1"/>
                </a:solidFill>
                <a:effectLst/>
                <a:latin typeface="Arial" charset="0"/>
                <a:ea typeface="ＭＳ Ｐゴシック" charset="-128"/>
                <a:cs typeface="ＭＳ Ｐゴシック" charset="-128"/>
              </a:rPr>
              <a:t> </a:t>
            </a:r>
            <a:r>
              <a:rPr lang="de-DE" sz="1200" b="0" i="0" u="none" strike="noStrike" kern="1200" dirty="0" err="1">
                <a:solidFill>
                  <a:schemeClr val="tx1"/>
                </a:solidFill>
                <a:effectLst/>
                <a:latin typeface="Arial" charset="0"/>
                <a:ea typeface="ＭＳ Ｐゴシック" charset="-128"/>
                <a:cs typeface="ＭＳ Ｐゴシック" charset="-128"/>
              </a:rPr>
              <a:t>cautioned</a:t>
            </a:r>
            <a:r>
              <a:rPr lang="de-DE" sz="1200" b="0" i="0" u="none" strike="noStrike" kern="1200" dirty="0">
                <a:solidFill>
                  <a:schemeClr val="tx1"/>
                </a:solidFill>
                <a:effectLst/>
                <a:latin typeface="Arial" charset="0"/>
                <a:ea typeface="ＭＳ Ｐゴシック" charset="-128"/>
                <a:cs typeface="ＭＳ Ｐゴシック" charset="-128"/>
              </a:rPr>
              <a:t>:</a:t>
            </a:r>
          </a:p>
          <a:p>
            <a:r>
              <a:rPr lang="de-DE" dirty="0">
                <a:effectLst/>
              </a:rPr>
              <a:t>"The </a:t>
            </a:r>
            <a:r>
              <a:rPr lang="de-DE" dirty="0" err="1">
                <a:effectLst/>
              </a:rPr>
              <a:t>terms</a:t>
            </a:r>
            <a:r>
              <a:rPr lang="de-DE" dirty="0">
                <a:effectLst/>
              </a:rPr>
              <a:t> '</a:t>
            </a:r>
            <a:r>
              <a:rPr lang="de-DE" dirty="0" err="1">
                <a:effectLst/>
              </a:rPr>
              <a:t>small</a:t>
            </a:r>
            <a:r>
              <a:rPr lang="de-DE" dirty="0">
                <a:effectLst/>
              </a:rPr>
              <a:t>,' 'medium,' </a:t>
            </a:r>
            <a:r>
              <a:rPr lang="de-DE" dirty="0" err="1">
                <a:effectLst/>
              </a:rPr>
              <a:t>and</a:t>
            </a:r>
            <a:r>
              <a:rPr lang="de-DE" dirty="0">
                <a:effectLst/>
              </a:rPr>
              <a:t> 'large' </a:t>
            </a:r>
            <a:r>
              <a:rPr lang="de-DE" dirty="0" err="1">
                <a:effectLst/>
              </a:rPr>
              <a:t>are</a:t>
            </a:r>
            <a:r>
              <a:rPr lang="de-DE" dirty="0">
                <a:effectLst/>
              </a:rPr>
              <a:t> relative, not </a:t>
            </a:r>
            <a:r>
              <a:rPr lang="de-DE" dirty="0" err="1">
                <a:effectLst/>
              </a:rPr>
              <a:t>only</a:t>
            </a:r>
            <a:r>
              <a:rPr lang="de-DE" dirty="0">
                <a:effectLst/>
              </a:rPr>
              <a:t> </a:t>
            </a:r>
            <a:r>
              <a:rPr lang="de-DE" dirty="0" err="1">
                <a:effectLst/>
              </a:rPr>
              <a:t>to</a:t>
            </a:r>
            <a:r>
              <a:rPr lang="de-DE" dirty="0">
                <a:effectLst/>
              </a:rPr>
              <a:t> </a:t>
            </a:r>
            <a:r>
              <a:rPr lang="de-DE" dirty="0" err="1">
                <a:effectLst/>
              </a:rPr>
              <a:t>each</a:t>
            </a:r>
            <a:r>
              <a:rPr lang="de-DE" dirty="0">
                <a:effectLst/>
              </a:rPr>
              <a:t> </a:t>
            </a:r>
            <a:r>
              <a:rPr lang="de-DE" dirty="0" err="1">
                <a:effectLst/>
              </a:rPr>
              <a:t>other</a:t>
            </a:r>
            <a:r>
              <a:rPr lang="de-DE" dirty="0">
                <a:effectLst/>
              </a:rPr>
              <a:t>, but </a:t>
            </a:r>
            <a:r>
              <a:rPr lang="de-DE" dirty="0" err="1">
                <a:effectLst/>
              </a:rPr>
              <a:t>to</a:t>
            </a:r>
            <a:r>
              <a:rPr lang="de-DE" dirty="0">
                <a:effectLst/>
              </a:rPr>
              <a:t> </a:t>
            </a:r>
            <a:r>
              <a:rPr lang="de-DE" dirty="0" err="1">
                <a:effectLst/>
              </a:rPr>
              <a:t>the</a:t>
            </a:r>
            <a:r>
              <a:rPr lang="de-DE" dirty="0">
                <a:effectLst/>
              </a:rPr>
              <a:t> </a:t>
            </a:r>
            <a:r>
              <a:rPr lang="de-DE" dirty="0" err="1">
                <a:effectLst/>
              </a:rPr>
              <a:t>area</a:t>
            </a:r>
            <a:r>
              <a:rPr lang="de-DE" dirty="0">
                <a:effectLst/>
              </a:rPr>
              <a:t> </a:t>
            </a:r>
            <a:r>
              <a:rPr lang="de-DE" dirty="0" err="1">
                <a:effectLst/>
              </a:rPr>
              <a:t>of</a:t>
            </a:r>
            <a:r>
              <a:rPr lang="de-DE" dirty="0">
                <a:effectLst/>
              </a:rPr>
              <a:t> </a:t>
            </a:r>
            <a:r>
              <a:rPr lang="de-DE" dirty="0" err="1">
                <a:effectLst/>
              </a:rPr>
              <a:t>behavioral</a:t>
            </a:r>
            <a:r>
              <a:rPr lang="de-DE" dirty="0">
                <a:effectLst/>
              </a:rPr>
              <a:t> </a:t>
            </a:r>
            <a:r>
              <a:rPr lang="de-DE" dirty="0" err="1">
                <a:effectLst/>
              </a:rPr>
              <a:t>science</a:t>
            </a:r>
            <a:r>
              <a:rPr lang="de-DE" dirty="0">
                <a:effectLst/>
              </a:rPr>
              <a:t> </a:t>
            </a:r>
            <a:r>
              <a:rPr lang="de-DE" dirty="0" err="1">
                <a:effectLst/>
              </a:rPr>
              <a:t>or</a:t>
            </a:r>
            <a:r>
              <a:rPr lang="de-DE" dirty="0">
                <a:effectLst/>
              </a:rPr>
              <a:t> </a:t>
            </a:r>
            <a:r>
              <a:rPr lang="de-DE" dirty="0" err="1">
                <a:effectLst/>
              </a:rPr>
              <a:t>even</a:t>
            </a:r>
            <a:r>
              <a:rPr lang="de-DE" dirty="0">
                <a:effectLst/>
              </a:rPr>
              <a:t> </a:t>
            </a:r>
            <a:r>
              <a:rPr lang="de-DE" dirty="0" err="1">
                <a:effectLst/>
              </a:rPr>
              <a:t>more</a:t>
            </a:r>
            <a:r>
              <a:rPr lang="de-DE" dirty="0">
                <a:effectLst/>
              </a:rPr>
              <a:t> </a:t>
            </a:r>
            <a:r>
              <a:rPr lang="de-DE" dirty="0" err="1">
                <a:effectLst/>
              </a:rPr>
              <a:t>particularly</a:t>
            </a:r>
            <a:r>
              <a:rPr lang="de-DE" dirty="0">
                <a:effectLst/>
              </a:rPr>
              <a:t> </a:t>
            </a:r>
            <a:r>
              <a:rPr lang="de-DE" dirty="0" err="1">
                <a:effectLst/>
              </a:rPr>
              <a:t>to</a:t>
            </a:r>
            <a:r>
              <a:rPr lang="de-DE" dirty="0">
                <a:effectLst/>
              </a:rPr>
              <a:t> </a:t>
            </a:r>
            <a:r>
              <a:rPr lang="de-DE" dirty="0" err="1">
                <a:effectLst/>
              </a:rPr>
              <a:t>the</a:t>
            </a:r>
            <a:r>
              <a:rPr lang="de-DE" dirty="0">
                <a:effectLst/>
              </a:rPr>
              <a:t> </a:t>
            </a:r>
            <a:r>
              <a:rPr lang="de-DE" dirty="0" err="1">
                <a:effectLst/>
              </a:rPr>
              <a:t>specific</a:t>
            </a:r>
            <a:r>
              <a:rPr lang="de-DE" dirty="0">
                <a:effectLst/>
              </a:rPr>
              <a:t> </a:t>
            </a:r>
            <a:r>
              <a:rPr lang="de-DE" dirty="0" err="1">
                <a:effectLst/>
              </a:rPr>
              <a:t>content</a:t>
            </a:r>
            <a:r>
              <a:rPr lang="de-DE" dirty="0">
                <a:effectLst/>
              </a:rPr>
              <a:t> </a:t>
            </a:r>
            <a:r>
              <a:rPr lang="de-DE" dirty="0" err="1">
                <a:effectLst/>
              </a:rPr>
              <a:t>and</a:t>
            </a:r>
            <a:r>
              <a:rPr lang="de-DE" dirty="0">
                <a:effectLst/>
              </a:rPr>
              <a:t> </a:t>
            </a:r>
            <a:r>
              <a:rPr lang="de-DE" dirty="0" err="1">
                <a:effectLst/>
              </a:rPr>
              <a:t>research</a:t>
            </a:r>
            <a:r>
              <a:rPr lang="de-DE" dirty="0">
                <a:effectLst/>
              </a:rPr>
              <a:t> </a:t>
            </a:r>
            <a:r>
              <a:rPr lang="de-DE" dirty="0" err="1">
                <a:effectLst/>
              </a:rPr>
              <a:t>method</a:t>
            </a:r>
            <a:r>
              <a:rPr lang="de-DE" dirty="0">
                <a:effectLst/>
              </a:rPr>
              <a:t> </a:t>
            </a:r>
            <a:r>
              <a:rPr lang="de-DE" dirty="0" err="1">
                <a:effectLst/>
              </a:rPr>
              <a:t>being</a:t>
            </a:r>
            <a:r>
              <a:rPr lang="de-DE" dirty="0">
                <a:effectLst/>
              </a:rPr>
              <a:t> </a:t>
            </a:r>
            <a:r>
              <a:rPr lang="de-DE" dirty="0" err="1">
                <a:effectLst/>
              </a:rPr>
              <a:t>employed</a:t>
            </a:r>
            <a:r>
              <a:rPr lang="de-DE" dirty="0">
                <a:effectLst/>
              </a:rPr>
              <a:t> in </a:t>
            </a:r>
            <a:r>
              <a:rPr lang="de-DE" dirty="0" err="1">
                <a:effectLst/>
              </a:rPr>
              <a:t>any</a:t>
            </a:r>
            <a:r>
              <a:rPr lang="de-DE" dirty="0">
                <a:effectLst/>
              </a:rPr>
              <a:t> </a:t>
            </a:r>
            <a:r>
              <a:rPr lang="de-DE" dirty="0" err="1">
                <a:effectLst/>
              </a:rPr>
              <a:t>given</a:t>
            </a:r>
            <a:r>
              <a:rPr lang="de-DE" dirty="0">
                <a:effectLst/>
              </a:rPr>
              <a:t> </a:t>
            </a:r>
            <a:r>
              <a:rPr lang="de-DE" dirty="0" err="1">
                <a:effectLst/>
              </a:rPr>
              <a:t>investigation</a:t>
            </a:r>
            <a:r>
              <a:rPr lang="de-DE" dirty="0">
                <a:effectLst/>
              </a:rPr>
              <a:t>....In </a:t>
            </a:r>
            <a:r>
              <a:rPr lang="de-DE" dirty="0" err="1">
                <a:effectLst/>
              </a:rPr>
              <a:t>the</a:t>
            </a:r>
            <a:r>
              <a:rPr lang="de-DE" dirty="0">
                <a:effectLst/>
              </a:rPr>
              <a:t> </a:t>
            </a:r>
            <a:r>
              <a:rPr lang="de-DE" dirty="0" err="1">
                <a:effectLst/>
              </a:rPr>
              <a:t>face</a:t>
            </a:r>
            <a:r>
              <a:rPr lang="de-DE" dirty="0">
                <a:effectLst/>
              </a:rPr>
              <a:t> </a:t>
            </a:r>
            <a:r>
              <a:rPr lang="de-DE" dirty="0" err="1">
                <a:effectLst/>
              </a:rPr>
              <a:t>of</a:t>
            </a:r>
            <a:r>
              <a:rPr lang="de-DE" dirty="0">
                <a:effectLst/>
              </a:rPr>
              <a:t> </a:t>
            </a:r>
            <a:r>
              <a:rPr lang="de-DE" dirty="0" err="1">
                <a:effectLst/>
              </a:rPr>
              <a:t>this</a:t>
            </a:r>
            <a:r>
              <a:rPr lang="de-DE" dirty="0">
                <a:effectLst/>
              </a:rPr>
              <a:t> </a:t>
            </a:r>
            <a:r>
              <a:rPr lang="de-DE" dirty="0" err="1">
                <a:effectLst/>
              </a:rPr>
              <a:t>relativity</a:t>
            </a:r>
            <a:r>
              <a:rPr lang="de-DE" dirty="0">
                <a:effectLst/>
              </a:rPr>
              <a:t>, </a:t>
            </a:r>
            <a:r>
              <a:rPr lang="de-DE" dirty="0" err="1">
                <a:effectLst/>
              </a:rPr>
              <a:t>there</a:t>
            </a:r>
            <a:r>
              <a:rPr lang="de-DE" dirty="0">
                <a:effectLst/>
              </a:rPr>
              <a:t> </a:t>
            </a:r>
            <a:r>
              <a:rPr lang="de-DE" dirty="0" err="1">
                <a:effectLst/>
              </a:rPr>
              <a:t>is</a:t>
            </a:r>
            <a:r>
              <a:rPr lang="de-DE" dirty="0">
                <a:effectLst/>
              </a:rPr>
              <a:t> a </a:t>
            </a:r>
            <a:r>
              <a:rPr lang="de-DE" dirty="0" err="1">
                <a:effectLst/>
              </a:rPr>
              <a:t>certain</a:t>
            </a:r>
            <a:r>
              <a:rPr lang="de-DE" dirty="0">
                <a:effectLst/>
              </a:rPr>
              <a:t> </a:t>
            </a:r>
            <a:r>
              <a:rPr lang="de-DE" dirty="0" err="1">
                <a:effectLst/>
              </a:rPr>
              <a:t>risk</a:t>
            </a:r>
            <a:r>
              <a:rPr lang="de-DE" dirty="0">
                <a:effectLst/>
              </a:rPr>
              <a:t> </a:t>
            </a:r>
            <a:r>
              <a:rPr lang="de-DE" dirty="0" err="1">
                <a:effectLst/>
              </a:rPr>
              <a:t>inherent</a:t>
            </a:r>
            <a:r>
              <a:rPr lang="de-DE" dirty="0">
                <a:effectLst/>
              </a:rPr>
              <a:t> in </a:t>
            </a:r>
            <a:r>
              <a:rPr lang="de-DE" dirty="0" err="1">
                <a:effectLst/>
              </a:rPr>
              <a:t>offering</a:t>
            </a:r>
            <a:r>
              <a:rPr lang="de-DE" dirty="0">
                <a:effectLst/>
              </a:rPr>
              <a:t> </a:t>
            </a:r>
            <a:r>
              <a:rPr lang="de-DE" dirty="0" err="1">
                <a:effectLst/>
              </a:rPr>
              <a:t>conventional</a:t>
            </a:r>
            <a:r>
              <a:rPr lang="de-DE" dirty="0">
                <a:effectLst/>
              </a:rPr>
              <a:t> operational </a:t>
            </a:r>
            <a:r>
              <a:rPr lang="de-DE" dirty="0" err="1">
                <a:effectLst/>
              </a:rPr>
              <a:t>definitions</a:t>
            </a:r>
            <a:r>
              <a:rPr lang="de-DE" dirty="0">
                <a:effectLst/>
              </a:rPr>
              <a:t> </a:t>
            </a:r>
            <a:r>
              <a:rPr lang="de-DE" dirty="0" err="1">
                <a:effectLst/>
              </a:rPr>
              <a:t>for</a:t>
            </a:r>
            <a:r>
              <a:rPr lang="de-DE" dirty="0">
                <a:effectLst/>
              </a:rPr>
              <a:t> </a:t>
            </a:r>
            <a:r>
              <a:rPr lang="de-DE" dirty="0" err="1">
                <a:effectLst/>
              </a:rPr>
              <a:t>these</a:t>
            </a:r>
            <a:r>
              <a:rPr lang="de-DE" dirty="0">
                <a:effectLst/>
              </a:rPr>
              <a:t> </a:t>
            </a:r>
            <a:r>
              <a:rPr lang="de-DE" dirty="0" err="1">
                <a:effectLst/>
              </a:rPr>
              <a:t>terms</a:t>
            </a:r>
            <a:r>
              <a:rPr lang="de-DE" dirty="0">
                <a:effectLst/>
              </a:rPr>
              <a:t> </a:t>
            </a:r>
            <a:r>
              <a:rPr lang="de-DE" dirty="0" err="1">
                <a:effectLst/>
              </a:rPr>
              <a:t>for</a:t>
            </a:r>
            <a:r>
              <a:rPr lang="de-DE" dirty="0">
                <a:effectLst/>
              </a:rPr>
              <a:t> </a:t>
            </a:r>
            <a:r>
              <a:rPr lang="de-DE" dirty="0" err="1">
                <a:effectLst/>
              </a:rPr>
              <a:t>use</a:t>
            </a:r>
            <a:r>
              <a:rPr lang="de-DE" dirty="0">
                <a:effectLst/>
              </a:rPr>
              <a:t> in power </a:t>
            </a:r>
            <a:r>
              <a:rPr lang="de-DE" dirty="0" err="1">
                <a:effectLst/>
              </a:rPr>
              <a:t>analysis</a:t>
            </a:r>
            <a:r>
              <a:rPr lang="de-DE" dirty="0">
                <a:effectLst/>
              </a:rPr>
              <a:t> in </a:t>
            </a:r>
            <a:r>
              <a:rPr lang="de-DE" dirty="0" err="1">
                <a:effectLst/>
              </a:rPr>
              <a:t>as</a:t>
            </a:r>
            <a:r>
              <a:rPr lang="de-DE" dirty="0">
                <a:effectLst/>
              </a:rPr>
              <a:t> diverse a </a:t>
            </a:r>
            <a:r>
              <a:rPr lang="de-DE" dirty="0" err="1">
                <a:effectLst/>
              </a:rPr>
              <a:t>field</a:t>
            </a:r>
            <a:r>
              <a:rPr lang="de-DE" dirty="0">
                <a:effectLst/>
              </a:rPr>
              <a:t> </a:t>
            </a:r>
            <a:r>
              <a:rPr lang="de-DE" dirty="0" err="1">
                <a:effectLst/>
              </a:rPr>
              <a:t>of</a:t>
            </a:r>
            <a:r>
              <a:rPr lang="de-DE" dirty="0">
                <a:effectLst/>
              </a:rPr>
              <a:t> </a:t>
            </a:r>
            <a:r>
              <a:rPr lang="de-DE" dirty="0" err="1">
                <a:effectLst/>
              </a:rPr>
              <a:t>inquiry</a:t>
            </a:r>
            <a:r>
              <a:rPr lang="de-DE" dirty="0">
                <a:effectLst/>
              </a:rPr>
              <a:t> </a:t>
            </a:r>
            <a:r>
              <a:rPr lang="de-DE" dirty="0" err="1">
                <a:effectLst/>
              </a:rPr>
              <a:t>as</a:t>
            </a:r>
            <a:r>
              <a:rPr lang="de-DE" dirty="0">
                <a:effectLst/>
              </a:rPr>
              <a:t> </a:t>
            </a:r>
            <a:r>
              <a:rPr lang="de-DE" dirty="0" err="1">
                <a:effectLst/>
              </a:rPr>
              <a:t>behavioral</a:t>
            </a:r>
            <a:r>
              <a:rPr lang="de-DE" dirty="0">
                <a:effectLst/>
              </a:rPr>
              <a:t> </a:t>
            </a:r>
            <a:r>
              <a:rPr lang="de-DE" dirty="0" err="1">
                <a:effectLst/>
              </a:rPr>
              <a:t>science</a:t>
            </a:r>
            <a:r>
              <a:rPr lang="de-DE" dirty="0">
                <a:effectLst/>
              </a:rPr>
              <a:t>. This </a:t>
            </a:r>
            <a:r>
              <a:rPr lang="de-DE" dirty="0" err="1">
                <a:effectLst/>
              </a:rPr>
              <a:t>risk</a:t>
            </a:r>
            <a:r>
              <a:rPr lang="de-DE" dirty="0">
                <a:effectLst/>
              </a:rPr>
              <a:t> </a:t>
            </a:r>
            <a:r>
              <a:rPr lang="de-DE" dirty="0" err="1">
                <a:effectLst/>
              </a:rPr>
              <a:t>is</a:t>
            </a:r>
            <a:r>
              <a:rPr lang="de-DE" dirty="0">
                <a:effectLst/>
              </a:rPr>
              <a:t> </a:t>
            </a:r>
            <a:r>
              <a:rPr lang="de-DE" dirty="0" err="1">
                <a:effectLst/>
              </a:rPr>
              <a:t>nevertheless</a:t>
            </a:r>
            <a:r>
              <a:rPr lang="de-DE" dirty="0">
                <a:effectLst/>
              </a:rPr>
              <a:t> </a:t>
            </a:r>
            <a:r>
              <a:rPr lang="de-DE" dirty="0" err="1">
                <a:effectLst/>
              </a:rPr>
              <a:t>accepted</a:t>
            </a:r>
            <a:r>
              <a:rPr lang="de-DE" dirty="0">
                <a:effectLst/>
              </a:rPr>
              <a:t> in </a:t>
            </a:r>
            <a:r>
              <a:rPr lang="de-DE" dirty="0" err="1">
                <a:effectLst/>
              </a:rPr>
              <a:t>the</a:t>
            </a:r>
            <a:r>
              <a:rPr lang="de-DE" dirty="0">
                <a:effectLst/>
              </a:rPr>
              <a:t> belief </a:t>
            </a:r>
            <a:r>
              <a:rPr lang="de-DE" dirty="0" err="1">
                <a:effectLst/>
              </a:rPr>
              <a:t>that</a:t>
            </a:r>
            <a:r>
              <a:rPr lang="de-DE" dirty="0">
                <a:effectLst/>
              </a:rPr>
              <a:t> </a:t>
            </a:r>
            <a:r>
              <a:rPr lang="de-DE" dirty="0" err="1">
                <a:effectLst/>
              </a:rPr>
              <a:t>more</a:t>
            </a:r>
            <a:r>
              <a:rPr lang="de-DE" dirty="0">
                <a:effectLst/>
              </a:rPr>
              <a:t> </a:t>
            </a:r>
            <a:r>
              <a:rPr lang="de-DE" dirty="0" err="1">
                <a:effectLst/>
              </a:rPr>
              <a:t>is</a:t>
            </a:r>
            <a:r>
              <a:rPr lang="de-DE" dirty="0">
                <a:effectLst/>
              </a:rPr>
              <a:t> </a:t>
            </a:r>
            <a:r>
              <a:rPr lang="de-DE" dirty="0" err="1">
                <a:effectLst/>
              </a:rPr>
              <a:t>to</a:t>
            </a:r>
            <a:r>
              <a:rPr lang="de-DE" dirty="0">
                <a:effectLst/>
              </a:rPr>
              <a:t> </a:t>
            </a:r>
            <a:r>
              <a:rPr lang="de-DE" dirty="0" err="1">
                <a:effectLst/>
              </a:rPr>
              <a:t>be</a:t>
            </a:r>
            <a:r>
              <a:rPr lang="de-DE" dirty="0">
                <a:effectLst/>
              </a:rPr>
              <a:t> </a:t>
            </a:r>
            <a:r>
              <a:rPr lang="de-DE" dirty="0" err="1">
                <a:effectLst/>
              </a:rPr>
              <a:t>gained</a:t>
            </a:r>
            <a:r>
              <a:rPr lang="de-DE" dirty="0">
                <a:effectLst/>
              </a:rPr>
              <a:t> </a:t>
            </a:r>
            <a:r>
              <a:rPr lang="de-DE" dirty="0" err="1">
                <a:effectLst/>
              </a:rPr>
              <a:t>than</a:t>
            </a:r>
            <a:r>
              <a:rPr lang="de-DE" dirty="0">
                <a:effectLst/>
              </a:rPr>
              <a:t> lost </a:t>
            </a:r>
            <a:r>
              <a:rPr lang="de-DE" dirty="0" err="1">
                <a:effectLst/>
              </a:rPr>
              <a:t>by</a:t>
            </a:r>
            <a:r>
              <a:rPr lang="de-DE" dirty="0">
                <a:effectLst/>
              </a:rPr>
              <a:t> </a:t>
            </a:r>
            <a:r>
              <a:rPr lang="de-DE" dirty="0" err="1">
                <a:effectLst/>
              </a:rPr>
              <a:t>supplying</a:t>
            </a:r>
            <a:r>
              <a:rPr lang="de-DE" dirty="0">
                <a:effectLst/>
              </a:rPr>
              <a:t> a </a:t>
            </a:r>
            <a:r>
              <a:rPr lang="de-DE" dirty="0" err="1">
                <a:effectLst/>
              </a:rPr>
              <a:t>common</a:t>
            </a:r>
            <a:r>
              <a:rPr lang="de-DE" dirty="0">
                <a:effectLst/>
              </a:rPr>
              <a:t> </a:t>
            </a:r>
            <a:r>
              <a:rPr lang="de-DE" dirty="0" err="1">
                <a:effectLst/>
              </a:rPr>
              <a:t>conventional</a:t>
            </a:r>
            <a:r>
              <a:rPr lang="de-DE" dirty="0">
                <a:effectLst/>
              </a:rPr>
              <a:t> </a:t>
            </a:r>
            <a:r>
              <a:rPr lang="de-DE" dirty="0" err="1">
                <a:effectLst/>
              </a:rPr>
              <a:t>frame</a:t>
            </a:r>
            <a:r>
              <a:rPr lang="de-DE" dirty="0">
                <a:effectLst/>
              </a:rPr>
              <a:t> </a:t>
            </a:r>
            <a:r>
              <a:rPr lang="de-DE" dirty="0" err="1">
                <a:effectLst/>
              </a:rPr>
              <a:t>of</a:t>
            </a:r>
            <a:r>
              <a:rPr lang="de-DE" dirty="0">
                <a:effectLst/>
              </a:rPr>
              <a:t> </a:t>
            </a:r>
            <a:r>
              <a:rPr lang="de-DE" dirty="0" err="1">
                <a:effectLst/>
              </a:rPr>
              <a:t>reference</a:t>
            </a:r>
            <a:r>
              <a:rPr lang="de-DE" dirty="0">
                <a:effectLst/>
              </a:rPr>
              <a:t> </a:t>
            </a:r>
            <a:r>
              <a:rPr lang="de-DE" dirty="0" err="1">
                <a:effectLst/>
              </a:rPr>
              <a:t>which</a:t>
            </a:r>
            <a:r>
              <a:rPr lang="de-DE" dirty="0">
                <a:effectLst/>
              </a:rPr>
              <a:t> </a:t>
            </a:r>
            <a:r>
              <a:rPr lang="de-DE" dirty="0" err="1">
                <a:effectLst/>
              </a:rPr>
              <a:t>is</a:t>
            </a:r>
            <a:r>
              <a:rPr lang="de-DE" dirty="0">
                <a:effectLst/>
              </a:rPr>
              <a:t> </a:t>
            </a:r>
            <a:r>
              <a:rPr lang="de-DE" dirty="0" err="1">
                <a:effectLst/>
              </a:rPr>
              <a:t>recommended</a:t>
            </a:r>
            <a:r>
              <a:rPr lang="de-DE" dirty="0">
                <a:effectLst/>
              </a:rPr>
              <a:t> </a:t>
            </a:r>
            <a:r>
              <a:rPr lang="de-DE" dirty="0" err="1">
                <a:effectLst/>
              </a:rPr>
              <a:t>for</a:t>
            </a:r>
            <a:r>
              <a:rPr lang="de-DE" dirty="0">
                <a:effectLst/>
              </a:rPr>
              <a:t> </a:t>
            </a:r>
            <a:r>
              <a:rPr lang="de-DE" dirty="0" err="1">
                <a:effectLst/>
              </a:rPr>
              <a:t>use</a:t>
            </a:r>
            <a:r>
              <a:rPr lang="de-DE" dirty="0">
                <a:effectLst/>
              </a:rPr>
              <a:t> </a:t>
            </a:r>
            <a:r>
              <a:rPr lang="de-DE" dirty="0" err="1">
                <a:effectLst/>
              </a:rPr>
              <a:t>only</a:t>
            </a:r>
            <a:r>
              <a:rPr lang="de-DE" dirty="0">
                <a:effectLst/>
              </a:rPr>
              <a:t> </a:t>
            </a:r>
            <a:r>
              <a:rPr lang="de-DE" dirty="0" err="1">
                <a:effectLst/>
              </a:rPr>
              <a:t>when</a:t>
            </a:r>
            <a:r>
              <a:rPr lang="de-DE" dirty="0">
                <a:effectLst/>
              </a:rPr>
              <a:t> </a:t>
            </a:r>
            <a:r>
              <a:rPr lang="de-DE" dirty="0" err="1">
                <a:effectLst/>
              </a:rPr>
              <a:t>no</a:t>
            </a:r>
            <a:r>
              <a:rPr lang="de-DE" dirty="0">
                <a:effectLst/>
              </a:rPr>
              <a:t> </a:t>
            </a:r>
            <a:r>
              <a:rPr lang="de-DE" dirty="0" err="1">
                <a:effectLst/>
              </a:rPr>
              <a:t>better</a:t>
            </a:r>
            <a:r>
              <a:rPr lang="de-DE" dirty="0">
                <a:effectLst/>
              </a:rPr>
              <a:t> </a:t>
            </a:r>
            <a:r>
              <a:rPr lang="de-DE" dirty="0" err="1">
                <a:effectLst/>
              </a:rPr>
              <a:t>basis</a:t>
            </a:r>
            <a:r>
              <a:rPr lang="de-DE" dirty="0">
                <a:effectLst/>
              </a:rPr>
              <a:t> </a:t>
            </a:r>
            <a:r>
              <a:rPr lang="de-DE" dirty="0" err="1">
                <a:effectLst/>
              </a:rPr>
              <a:t>for</a:t>
            </a:r>
            <a:r>
              <a:rPr lang="de-DE" dirty="0">
                <a:effectLst/>
              </a:rPr>
              <a:t> </a:t>
            </a:r>
            <a:r>
              <a:rPr lang="de-DE" dirty="0" err="1">
                <a:effectLst/>
              </a:rPr>
              <a:t>estimating</a:t>
            </a:r>
            <a:r>
              <a:rPr lang="de-DE" dirty="0">
                <a:effectLst/>
              </a:rPr>
              <a:t> </a:t>
            </a:r>
            <a:r>
              <a:rPr lang="de-DE" dirty="0" err="1">
                <a:effectLst/>
              </a:rPr>
              <a:t>the</a:t>
            </a:r>
            <a:r>
              <a:rPr lang="de-DE" dirty="0">
                <a:effectLst/>
              </a:rPr>
              <a:t> ES </a:t>
            </a:r>
            <a:r>
              <a:rPr lang="de-DE" dirty="0" err="1">
                <a:effectLst/>
              </a:rPr>
              <a:t>index</a:t>
            </a:r>
            <a:r>
              <a:rPr lang="de-DE" dirty="0">
                <a:effectLst/>
              </a:rPr>
              <a:t> </a:t>
            </a:r>
            <a:r>
              <a:rPr lang="de-DE" dirty="0" err="1">
                <a:effectLst/>
              </a:rPr>
              <a:t>is</a:t>
            </a:r>
            <a:r>
              <a:rPr lang="de-DE" dirty="0">
                <a:effectLst/>
              </a:rPr>
              <a:t> </a:t>
            </a:r>
            <a:r>
              <a:rPr lang="de-DE" dirty="0" err="1">
                <a:effectLst/>
              </a:rPr>
              <a:t>available</a:t>
            </a:r>
            <a:r>
              <a:rPr lang="de-DE" dirty="0">
                <a:effectLst/>
              </a:rPr>
              <a:t>." (p. 25)</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39</a:t>
            </a:fld>
            <a:endParaRPr lang="de-DE"/>
          </a:p>
        </p:txBody>
      </p:sp>
    </p:spTree>
    <p:extLst>
      <p:ext uri="{BB962C8B-B14F-4D97-AF65-F5344CB8AC3E}">
        <p14:creationId xmlns:p14="http://schemas.microsoft.com/office/powerpoint/2010/main" val="3671615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Keine Ursache-Wirkungs-Zusammenhänge</a:t>
            </a:r>
          </a:p>
          <a:p>
            <a:r>
              <a:rPr lang="de-DE" sz="1200" dirty="0"/>
              <a:t> Methodenbedingt: nur einzelne Einflussgrößen gesondert, nicht im Zusammenhang analysierbar</a:t>
            </a:r>
          </a:p>
          <a:p>
            <a:r>
              <a:rPr lang="de-DE" sz="1200" dirty="0"/>
              <a:t> Über die untersuchten Einflussgrößen und die </a:t>
            </a:r>
            <a:r>
              <a:rPr lang="de-DE" sz="1200" dirty="0" err="1"/>
              <a:t>Güte</a:t>
            </a:r>
            <a:r>
              <a:rPr lang="de-DE" sz="1200" dirty="0"/>
              <a:t> ihrer Erfassung wird nicht berichtet</a:t>
            </a:r>
          </a:p>
          <a:p>
            <a:r>
              <a:rPr lang="de-DE" sz="1200" dirty="0"/>
              <a:t> Erfolgskriterium: vorwiegend Fachleistungen (i. d. R. Hauptfächer, klassische Leistungstests)</a:t>
            </a:r>
          </a:p>
          <a:p>
            <a:r>
              <a:rPr lang="de-DE" sz="1200" dirty="0"/>
              <a:t> Methodenbedingt: hohes Alter der Primärstudien (80er,90er)</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40</a:t>
            </a:fld>
            <a:endParaRPr lang="de-DE"/>
          </a:p>
        </p:txBody>
      </p:sp>
    </p:spTree>
    <p:extLst>
      <p:ext uri="{BB962C8B-B14F-4D97-AF65-F5344CB8AC3E}">
        <p14:creationId xmlns:p14="http://schemas.microsoft.com/office/powerpoint/2010/main" val="560253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Keine Differenzierung hinsichtlich Lebensalter der Probanden und Art der Bildungseinrichtungen (Kleinkinder – Erwachsene)</a:t>
            </a:r>
          </a:p>
          <a:p>
            <a:r>
              <a:rPr lang="de-DE" dirty="0"/>
              <a:t> Studien in englischer Sprache  </a:t>
            </a:r>
            <a:r>
              <a:rPr lang="de-DE" dirty="0" err="1"/>
              <a:t>überwiegend</a:t>
            </a:r>
            <a:r>
              <a:rPr lang="de-DE" dirty="0"/>
              <a:t> Schulsysteme des anglo-amerikanischen Sprachraums</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41</a:t>
            </a:fld>
            <a:endParaRPr lang="de-DE"/>
          </a:p>
        </p:txBody>
      </p:sp>
    </p:spTree>
    <p:extLst>
      <p:ext uri="{BB962C8B-B14F-4D97-AF65-F5344CB8AC3E}">
        <p14:creationId xmlns:p14="http://schemas.microsoft.com/office/powerpoint/2010/main" val="312002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2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ea typeface="Times New Roman" pitchFamily="-84" charset="0"/>
                <a:cs typeface="Times New Roman" pitchFamily="-84" charset="0"/>
              </a:rPr>
              <a:t>Visible Learning is the result of 15 years’ research and synthesises over 800 meta-analyses (over 50,000 studies) relating to the influences on achievement in school-aged students. It presents the largest ever collection of evidence-based research into what actually works in schools to improve learning (and what doesn’t).</a:t>
            </a:r>
            <a:r>
              <a:rPr lang="en-GB" dirty="0"/>
              <a:t> </a:t>
            </a:r>
          </a:p>
          <a:p>
            <a:r>
              <a:rPr lang="de-DE" b="1" dirty="0"/>
              <a:t>Metaanalysen</a:t>
            </a:r>
          </a:p>
          <a:p>
            <a:r>
              <a:rPr lang="de-DE" b="1" dirty="0"/>
              <a:t>Wozu Metaanalysen?</a:t>
            </a:r>
          </a:p>
          <a:p>
            <a:r>
              <a:rPr lang="de-DE" sz="1200" kern="1200" dirty="0">
                <a:solidFill>
                  <a:schemeClr val="tx1"/>
                </a:solidFill>
                <a:latin typeface="Arial" charset="0"/>
                <a:ea typeface="ＭＳ Ｐゴシック" charset="-128"/>
                <a:cs typeface="ＭＳ Ｐゴシック" charset="-128"/>
              </a:rPr>
              <a:t>Häufig gibt es zu einem bestimmten Thema viele verschiedene Studien, die oftmals unterschiedliche Ergebnisse aufweisen.</a:t>
            </a:r>
            <a:r>
              <a:rPr lang="de-DE" dirty="0"/>
              <a:t> </a:t>
            </a:r>
          </a:p>
          <a:p>
            <a:r>
              <a:rPr lang="de-DE" sz="1200" kern="1200" dirty="0">
                <a:solidFill>
                  <a:schemeClr val="tx1"/>
                </a:solidFill>
                <a:latin typeface="Arial" charset="0"/>
                <a:ea typeface="ＭＳ Ｐゴシック" charset="-128"/>
                <a:cs typeface="ＭＳ Ｐゴシック" charset="-128"/>
              </a:rPr>
              <a:t>Um den "wahren" Populationseffekt zu schätzen führt man eine Metaanalyse durch.</a:t>
            </a:r>
            <a:r>
              <a:rPr lang="de-DE" dirty="0"/>
              <a:t> </a:t>
            </a:r>
          </a:p>
          <a:p>
            <a:r>
              <a:rPr lang="de-DE" b="1" dirty="0"/>
              <a:t>Beispiel</a:t>
            </a:r>
          </a:p>
          <a:p>
            <a:r>
              <a:rPr lang="de-DE" sz="1200" kern="1200" dirty="0">
                <a:solidFill>
                  <a:schemeClr val="tx1"/>
                </a:solidFill>
                <a:latin typeface="Arial" charset="0"/>
                <a:ea typeface="ＭＳ Ｐゴシック" charset="-128"/>
                <a:cs typeface="ＭＳ Ｐゴシック" charset="-128"/>
              </a:rPr>
              <a:t>Angenommen die Ausgangsfrage ist: Ist Psychotherapie wirksam?</a:t>
            </a:r>
            <a:r>
              <a:rPr lang="de-DE" dirty="0"/>
              <a:t> </a:t>
            </a:r>
          </a:p>
          <a:p>
            <a:r>
              <a:rPr lang="de-DE" sz="1200" kern="1200" dirty="0">
                <a:solidFill>
                  <a:schemeClr val="tx1"/>
                </a:solidFill>
                <a:latin typeface="Arial" charset="0"/>
                <a:ea typeface="ＭＳ Ｐゴシック" charset="-128"/>
                <a:cs typeface="ＭＳ Ｐゴシック" charset="-128"/>
              </a:rPr>
              <a:t>Die  Wirksamkeit von Psychotherapie kann nun auf verschiedenen Wegen getestet werden, mit unterschiedlichen abhängigen Variablen.</a:t>
            </a:r>
            <a:r>
              <a:rPr lang="de-DE" dirty="0"/>
              <a:t> </a:t>
            </a:r>
          </a:p>
          <a:p>
            <a:r>
              <a:rPr lang="de-DE" sz="1200" kern="1200" dirty="0">
                <a:solidFill>
                  <a:schemeClr val="tx1"/>
                </a:solidFill>
                <a:latin typeface="Arial" charset="0"/>
                <a:ea typeface="ＭＳ Ｐゴシック" charset="-128"/>
                <a:cs typeface="ＭＳ Ｐゴシック" charset="-128"/>
              </a:rPr>
              <a:t>So können einige Studien zu dem Schluss kommen, dass Psychotherapie vor allem bei Depressivität hilft, andere zeigen hohe Effekte bei Ängstlichkeit und wieder andere Studien kommen zu dem Schluss das Psychotherapie überhaupt nicht wirkt.</a:t>
            </a:r>
            <a:r>
              <a:rPr lang="de-DE" dirty="0"/>
              <a:t> </a:t>
            </a:r>
          </a:p>
          <a:p>
            <a:r>
              <a:rPr lang="de-DE" sz="1200" kern="1200" dirty="0">
                <a:solidFill>
                  <a:schemeClr val="tx1"/>
                </a:solidFill>
                <a:latin typeface="Arial" charset="0"/>
                <a:ea typeface="ＭＳ Ｐゴシック" charset="-128"/>
                <a:cs typeface="ＭＳ Ｐゴシック" charset="-128"/>
              </a:rPr>
              <a:t>Wenn man nun all diese Studien zusammen betrachtet, weiß man am Ende meist </a:t>
            </a:r>
            <a:r>
              <a:rPr lang="de-DE" sz="1200" kern="1200" dirty="0" err="1">
                <a:solidFill>
                  <a:schemeClr val="tx1"/>
                </a:solidFill>
                <a:latin typeface="Arial" charset="0"/>
                <a:ea typeface="ＭＳ Ｐゴシック" charset="-128"/>
                <a:cs typeface="ＭＳ Ｐゴシック" charset="-128"/>
              </a:rPr>
              <a:t>immernoch</a:t>
            </a:r>
            <a:r>
              <a:rPr lang="de-DE" sz="1200" kern="1200" dirty="0">
                <a:solidFill>
                  <a:schemeClr val="tx1"/>
                </a:solidFill>
                <a:latin typeface="Arial" charset="0"/>
                <a:ea typeface="ＭＳ Ｐゴシック" charset="-128"/>
                <a:cs typeface="ＭＳ Ｐゴシック" charset="-128"/>
              </a:rPr>
              <a:t> nicht ob Psychotherapie wirksam ist.</a:t>
            </a:r>
            <a:r>
              <a:rPr lang="de-DE" dirty="0"/>
              <a:t> </a:t>
            </a:r>
          </a:p>
          <a:p>
            <a:r>
              <a:rPr lang="de-DE" sz="1200" kern="1200" dirty="0">
                <a:solidFill>
                  <a:schemeClr val="tx1"/>
                </a:solidFill>
                <a:latin typeface="Arial" charset="0"/>
                <a:ea typeface="ＭＳ Ｐゴシック" charset="-128"/>
                <a:cs typeface="ＭＳ Ｐゴシック" charset="-128"/>
              </a:rPr>
              <a:t>Deshalb benutzt man im Rahmen einer Metaanalyse sogenannte Moderatorvariablen.</a:t>
            </a:r>
            <a:r>
              <a:rPr lang="de-DE" dirty="0"/>
              <a:t> </a:t>
            </a:r>
          </a:p>
          <a:p>
            <a:r>
              <a:rPr lang="de-DE" sz="1200" kern="1200" dirty="0">
                <a:solidFill>
                  <a:schemeClr val="tx1"/>
                </a:solidFill>
                <a:latin typeface="Arial" charset="0"/>
                <a:ea typeface="ＭＳ Ｐゴシック" charset="-128"/>
                <a:cs typeface="ＭＳ Ｐゴシック" charset="-128"/>
              </a:rPr>
              <a:t>Das würde bedeuten, dass Psychotherapie zum Beispiel nur dann wirksam ist, wenn die Patienten eine bestimmte </a:t>
            </a:r>
            <a:r>
              <a:rPr lang="de-DE" sz="1200" kern="1200" dirty="0" err="1">
                <a:solidFill>
                  <a:schemeClr val="tx1"/>
                </a:solidFill>
                <a:latin typeface="Arial" charset="0"/>
                <a:ea typeface="ＭＳ Ｐゴシック" charset="-128"/>
                <a:cs typeface="ＭＳ Ｐゴシック" charset="-128"/>
              </a:rPr>
              <a:t>Vorgschichte</a:t>
            </a:r>
            <a:r>
              <a:rPr lang="de-DE" sz="1200" kern="1200" dirty="0">
                <a:solidFill>
                  <a:schemeClr val="tx1"/>
                </a:solidFill>
                <a:latin typeface="Arial" charset="0"/>
                <a:ea typeface="ＭＳ Ｐゴシック" charset="-128"/>
                <a:cs typeface="ＭＳ Ｐゴシック" charset="-128"/>
              </a:rPr>
              <a:t> aufweisen.</a:t>
            </a:r>
            <a:r>
              <a:rPr lang="de-DE" dirty="0"/>
              <a:t> </a:t>
            </a:r>
          </a:p>
          <a:p>
            <a:r>
              <a:rPr lang="de-DE" dirty="0"/>
              <a:t>  </a:t>
            </a:r>
          </a:p>
          <a:p>
            <a:r>
              <a:rPr lang="de-DE" b="1" dirty="0"/>
              <a:t>Grundidee der Metaanalyse</a:t>
            </a:r>
          </a:p>
          <a:p>
            <a:r>
              <a:rPr lang="de-DE" sz="1200" kern="1200" dirty="0">
                <a:solidFill>
                  <a:schemeClr val="tx1"/>
                </a:solidFill>
                <a:latin typeface="Arial" charset="0"/>
                <a:ea typeface="ＭＳ Ｐゴシック" charset="-128"/>
                <a:cs typeface="ＭＳ Ｐゴシック" charset="-128"/>
              </a:rPr>
              <a:t>Das Hauptziel der Metaanalyse ist es, eine präzise Schätzung für den jeweiligen Populationseffekt zu liefern.</a:t>
            </a:r>
            <a:r>
              <a:rPr lang="de-DE" dirty="0"/>
              <a:t> </a:t>
            </a:r>
          </a:p>
          <a:p>
            <a:r>
              <a:rPr lang="de-DE" sz="1200" kern="1200" dirty="0">
                <a:solidFill>
                  <a:schemeClr val="tx1"/>
                </a:solidFill>
                <a:latin typeface="Arial" charset="0"/>
                <a:ea typeface="ＭＳ Ｐゴシック" charset="-128"/>
                <a:cs typeface="ＭＳ Ｐゴシック" charset="-128"/>
              </a:rPr>
              <a:t>Dazu berechnet man einen gewichteten Mittelwert aus allen vorliegenden Effektgrößen (Effektgrößen aus allen vorliegenden Studien).</a:t>
            </a:r>
            <a:r>
              <a:rPr lang="de-DE" dirty="0"/>
              <a:t> </a:t>
            </a:r>
          </a:p>
          <a:p>
            <a:r>
              <a:rPr lang="de-DE" sz="1200" kern="1200" dirty="0">
                <a:solidFill>
                  <a:schemeClr val="tx1"/>
                </a:solidFill>
                <a:latin typeface="Arial" charset="0"/>
                <a:ea typeface="ＭＳ Ｐゴシック" charset="-128"/>
                <a:cs typeface="ＭＳ Ｐゴシック" charset="-128"/>
              </a:rPr>
              <a:t>Eine Metaanalyse macht jedoch nur dann Sinn, wenn die Studien die sie einbezieht, auch miteinander vergleichbar sind, d.h. man muss sie so behandeln können, als wären sie entstanden durch wiederholte Stichprobenziehungen aus derselben Population.</a:t>
            </a:r>
            <a:r>
              <a:rPr lang="de-DE" dirty="0"/>
              <a:t> </a:t>
            </a:r>
          </a:p>
          <a:p>
            <a:r>
              <a:rPr lang="de-DE" dirty="0"/>
              <a:t>  </a:t>
            </a:r>
          </a:p>
          <a:p>
            <a:r>
              <a:rPr lang="de-DE" b="1" dirty="0"/>
              <a:t>Einflussgrößen</a:t>
            </a:r>
          </a:p>
          <a:p>
            <a:r>
              <a:rPr lang="de-DE" sz="1200" kern="1200" dirty="0">
                <a:solidFill>
                  <a:schemeClr val="tx1"/>
                </a:solidFill>
                <a:latin typeface="Arial" charset="0"/>
                <a:ea typeface="ＭＳ Ｐゴシック" charset="-128"/>
                <a:cs typeface="ＭＳ Ｐゴシック" charset="-128"/>
              </a:rPr>
              <a:t>Es gibt verschiedene Einflussgrößen, die die Ergebnisse einer Metaanalyse beeinflussen können und deshalb kontrolliert werden sollten.</a:t>
            </a:r>
            <a:r>
              <a:rPr lang="de-DE" dirty="0"/>
              <a:t> </a:t>
            </a:r>
          </a:p>
          <a:p>
            <a:r>
              <a:rPr lang="de-DE" sz="1200" kern="1200" dirty="0">
                <a:solidFill>
                  <a:schemeClr val="tx1"/>
                </a:solidFill>
                <a:latin typeface="Arial" charset="0"/>
                <a:ea typeface="ＭＳ Ｐゴシック" charset="-128"/>
                <a:cs typeface="ＭＳ Ｐゴシック" charset="-128"/>
              </a:rPr>
              <a:t>Dazu zählen:</a:t>
            </a:r>
            <a:r>
              <a:rPr lang="de-DE" dirty="0"/>
              <a:t> </a:t>
            </a:r>
          </a:p>
          <a:p>
            <a:r>
              <a:rPr lang="de-DE" sz="1200" kern="1200" dirty="0">
                <a:solidFill>
                  <a:schemeClr val="tx1"/>
                </a:solidFill>
                <a:latin typeface="Arial" charset="0"/>
                <a:ea typeface="ＭＳ Ｐゴシック" charset="-128"/>
                <a:cs typeface="ＭＳ Ｐゴシック" charset="-128"/>
              </a:rPr>
              <a:t>die Stichprobengröße</a:t>
            </a:r>
            <a:r>
              <a:rPr lang="de-DE" dirty="0"/>
              <a:t> </a:t>
            </a:r>
          </a:p>
          <a:p>
            <a:r>
              <a:rPr lang="de-DE" sz="1200" kern="1200" dirty="0">
                <a:solidFill>
                  <a:schemeClr val="tx1"/>
                </a:solidFill>
                <a:latin typeface="Arial" charset="0"/>
                <a:ea typeface="ＭＳ Ｐゴシック" charset="-128"/>
                <a:cs typeface="ＭＳ Ｐゴシック" charset="-128"/>
              </a:rPr>
              <a:t>die methodische Qualität der Studien</a:t>
            </a:r>
            <a:r>
              <a:rPr lang="de-DE" dirty="0"/>
              <a:t> </a:t>
            </a:r>
          </a:p>
          <a:p>
            <a:r>
              <a:rPr lang="de-DE" sz="1200" kern="1200" dirty="0">
                <a:solidFill>
                  <a:schemeClr val="tx1"/>
                </a:solidFill>
                <a:latin typeface="Arial" charset="0"/>
                <a:ea typeface="ＭＳ Ｐゴシック" charset="-128"/>
                <a:cs typeface="ＭＳ Ｐゴシック" charset="-128"/>
              </a:rPr>
              <a:t>die inhaltlichen Unterschiede der einzelnen Studien.</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Stichprobengröße:</a:t>
            </a:r>
            <a:r>
              <a:rPr lang="de-DE" dirty="0"/>
              <a:t> </a:t>
            </a:r>
          </a:p>
          <a:p>
            <a:r>
              <a:rPr lang="de-DE" sz="1200" kern="1200" dirty="0">
                <a:solidFill>
                  <a:schemeClr val="tx1"/>
                </a:solidFill>
                <a:latin typeface="Arial" charset="0"/>
                <a:ea typeface="ＭＳ Ｐゴシック" charset="-128"/>
                <a:cs typeface="ＭＳ Ｐゴシック" charset="-128"/>
              </a:rPr>
              <a:t>Es kommt häufig vor, dass die vorliegenden Studien </a:t>
            </a:r>
            <a:r>
              <a:rPr lang="de-DE" sz="1200" b="1" i="1" kern="1200" dirty="0">
                <a:solidFill>
                  <a:schemeClr val="tx1"/>
                </a:solidFill>
                <a:latin typeface="Arial" charset="0"/>
                <a:ea typeface="ＭＳ Ｐゴシック" charset="-128"/>
                <a:cs typeface="ＭＳ Ｐゴシック" charset="-128"/>
              </a:rPr>
              <a:t>unterschiedlich hohe Stichprobengrößen</a:t>
            </a:r>
            <a:r>
              <a:rPr lang="de-DE" sz="1200" kern="1200" dirty="0">
                <a:solidFill>
                  <a:schemeClr val="tx1"/>
                </a:solidFill>
                <a:latin typeface="Arial" charset="0"/>
                <a:ea typeface="ＭＳ Ｐゴシック" charset="-128"/>
                <a:cs typeface="ＭＳ Ｐゴシック" charset="-128"/>
              </a:rPr>
              <a:t> aufweisen.</a:t>
            </a:r>
            <a:r>
              <a:rPr lang="de-DE" dirty="0"/>
              <a:t> </a:t>
            </a:r>
          </a:p>
          <a:p>
            <a:r>
              <a:rPr lang="de-DE" sz="1200" b="1" i="1" kern="1200" dirty="0">
                <a:solidFill>
                  <a:schemeClr val="tx1"/>
                </a:solidFill>
                <a:latin typeface="Arial" charset="0"/>
                <a:ea typeface="ＭＳ Ｐゴシック" charset="-128"/>
                <a:cs typeface="ＭＳ Ｐゴシック" charset="-128"/>
              </a:rPr>
              <a:t>Große Stichproben</a:t>
            </a:r>
            <a:r>
              <a:rPr lang="de-DE" sz="1200" kern="1200" dirty="0">
                <a:solidFill>
                  <a:schemeClr val="tx1"/>
                </a:solidFill>
                <a:latin typeface="Arial" charset="0"/>
                <a:ea typeface="ＭＳ Ｐゴシック" charset="-128"/>
                <a:cs typeface="ＭＳ Ｐゴシック" charset="-128"/>
              </a:rPr>
              <a:t> weisen in der Regel </a:t>
            </a:r>
            <a:r>
              <a:rPr lang="de-DE" sz="1200" b="1" i="1" kern="1200" dirty="0">
                <a:solidFill>
                  <a:schemeClr val="tx1"/>
                </a:solidFill>
                <a:latin typeface="Arial" charset="0"/>
                <a:ea typeface="ＭＳ Ｐゴシック" charset="-128"/>
                <a:cs typeface="ＭＳ Ｐゴシック" charset="-128"/>
              </a:rPr>
              <a:t>genauere Schätzungen</a:t>
            </a:r>
            <a:r>
              <a:rPr lang="de-DE" sz="1200" kern="1200" dirty="0">
                <a:solidFill>
                  <a:schemeClr val="tx1"/>
                </a:solidFill>
                <a:latin typeface="Arial" charset="0"/>
                <a:ea typeface="ＭＳ Ｐゴシック" charset="-128"/>
                <a:cs typeface="ＭＳ Ｐゴシック" charset="-128"/>
              </a:rPr>
              <a:t> des Populationseffektes auf, als kleine Stichproben (Gesetz der großen Zahlen).</a:t>
            </a:r>
            <a:r>
              <a:rPr lang="de-DE" dirty="0"/>
              <a:t> </a:t>
            </a:r>
          </a:p>
          <a:p>
            <a:r>
              <a:rPr lang="de-DE" sz="1200" kern="1200" dirty="0">
                <a:solidFill>
                  <a:schemeClr val="tx1"/>
                </a:solidFill>
                <a:latin typeface="Arial" charset="0"/>
                <a:ea typeface="ＭＳ Ｐゴシック" charset="-128"/>
                <a:cs typeface="ＭＳ Ｐゴシック" charset="-128"/>
              </a:rPr>
              <a:t>Genau diesen Aspekt berücksichtigt die </a:t>
            </a:r>
            <a:r>
              <a:rPr lang="de-DE" sz="1200" kern="1200" dirty="0" err="1">
                <a:solidFill>
                  <a:schemeClr val="tx1"/>
                </a:solidFill>
                <a:latin typeface="Arial" charset="0"/>
                <a:ea typeface="ＭＳ Ｐゴシック" charset="-128"/>
                <a:cs typeface="ＭＳ Ｐゴシック" charset="-128"/>
              </a:rPr>
              <a:t>Metanalyse</a:t>
            </a:r>
            <a:r>
              <a:rPr lang="de-DE" sz="1200" kern="1200" dirty="0">
                <a:solidFill>
                  <a:schemeClr val="tx1"/>
                </a:solidFill>
                <a:latin typeface="Arial" charset="0"/>
                <a:ea typeface="ＭＳ Ｐゴシック" charset="-128"/>
                <a:cs typeface="ＭＳ Ｐゴシック" charset="-128"/>
              </a:rPr>
              <a:t>, indem jede </a:t>
            </a:r>
            <a:r>
              <a:rPr lang="de-DE" sz="1200" b="1" i="1" kern="1200" dirty="0">
                <a:solidFill>
                  <a:schemeClr val="tx1"/>
                </a:solidFill>
                <a:latin typeface="Arial" charset="0"/>
                <a:ea typeface="ＭＳ Ｐゴシック" charset="-128"/>
                <a:cs typeface="ＭＳ Ｐゴシック" charset="-128"/>
              </a:rPr>
              <a:t>Effektgröße gewichtet</a:t>
            </a:r>
            <a:r>
              <a:rPr lang="de-DE" sz="1200" kern="1200" dirty="0">
                <a:solidFill>
                  <a:schemeClr val="tx1"/>
                </a:solidFill>
                <a:latin typeface="Arial" charset="0"/>
                <a:ea typeface="ＭＳ Ｐゴシック" charset="-128"/>
                <a:cs typeface="ＭＳ Ｐゴシック" charset="-128"/>
              </a:rPr>
              <a:t> wird (hierzu wird die Effektgröße durch die Stichprobengröße dividiert).</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Methodische Qualität der Studien:</a:t>
            </a:r>
            <a:r>
              <a:rPr lang="de-DE" dirty="0"/>
              <a:t> </a:t>
            </a:r>
          </a:p>
          <a:p>
            <a:r>
              <a:rPr lang="de-DE" sz="1200" kern="1200" dirty="0">
                <a:solidFill>
                  <a:schemeClr val="tx1"/>
                </a:solidFill>
                <a:latin typeface="Arial" charset="0"/>
                <a:ea typeface="ＭＳ Ｐゴシック" charset="-128"/>
                <a:cs typeface="ＭＳ Ｐゴシック" charset="-128"/>
              </a:rPr>
              <a:t>In der Forschung kann ein und dieselbe Hypothese unterschiedlich getestet werden.</a:t>
            </a:r>
            <a:r>
              <a:rPr lang="de-DE" dirty="0"/>
              <a:t> </a:t>
            </a:r>
          </a:p>
          <a:p>
            <a:r>
              <a:rPr lang="de-DE" sz="1200" kern="1200" dirty="0">
                <a:solidFill>
                  <a:schemeClr val="tx1"/>
                </a:solidFill>
                <a:latin typeface="Arial" charset="0"/>
                <a:ea typeface="ＭＳ Ｐゴシック" charset="-128"/>
                <a:cs typeface="ＭＳ Ｐゴシック" charset="-128"/>
              </a:rPr>
              <a:t>So kann die eine Studie ein </a:t>
            </a:r>
            <a:r>
              <a:rPr lang="de-DE" sz="1200" b="1" i="1" kern="1200" dirty="0">
                <a:solidFill>
                  <a:schemeClr val="tx1"/>
                </a:solidFill>
                <a:latin typeface="Arial" charset="0"/>
                <a:ea typeface="ＭＳ Ｐゴシック" charset="-128"/>
                <a:cs typeface="ＭＳ Ｐゴシック" charset="-128"/>
              </a:rPr>
              <a:t>"richtiges" Experiment</a:t>
            </a:r>
            <a:r>
              <a:rPr lang="de-DE" sz="1200" kern="1200" dirty="0">
                <a:solidFill>
                  <a:schemeClr val="tx1"/>
                </a:solidFill>
                <a:latin typeface="Arial" charset="0"/>
                <a:ea typeface="ＭＳ Ｐゴシック" charset="-128"/>
                <a:cs typeface="ＭＳ Ｐゴシック" charset="-128"/>
              </a:rPr>
              <a:t> sein, während die andere Studie ein </a:t>
            </a:r>
            <a:r>
              <a:rPr lang="de-DE" sz="1200" b="1" i="1" kern="1200" dirty="0">
                <a:solidFill>
                  <a:schemeClr val="tx1"/>
                </a:solidFill>
                <a:latin typeface="Arial" charset="0"/>
                <a:ea typeface="ＭＳ Ｐゴシック" charset="-128"/>
                <a:cs typeface="ＭＳ Ｐゴシック" charset="-128"/>
              </a:rPr>
              <a:t>Quasiexperiment</a:t>
            </a:r>
            <a:r>
              <a:rPr lang="de-DE" sz="1200" kern="1200" dirty="0">
                <a:solidFill>
                  <a:schemeClr val="tx1"/>
                </a:solidFill>
                <a:latin typeface="Arial" charset="0"/>
                <a:ea typeface="ＭＳ Ｐゴシック" charset="-128"/>
                <a:cs typeface="ＭＳ Ｐゴシック" charset="-128"/>
              </a:rPr>
              <a:t> ist.</a:t>
            </a:r>
            <a:r>
              <a:rPr lang="de-DE" dirty="0"/>
              <a:t> </a:t>
            </a:r>
          </a:p>
          <a:p>
            <a:r>
              <a:rPr lang="de-DE" sz="1200" kern="1200" dirty="0">
                <a:solidFill>
                  <a:schemeClr val="tx1"/>
                </a:solidFill>
                <a:latin typeface="Arial" charset="0"/>
                <a:ea typeface="ＭＳ Ｐゴシック" charset="-128"/>
                <a:cs typeface="ＭＳ Ｐゴシック" charset="-128"/>
              </a:rPr>
              <a:t>Das "richtige" Experiment sollte in solch einem Fall </a:t>
            </a:r>
            <a:r>
              <a:rPr lang="de-DE" sz="1200" b="1" i="1" kern="1200" dirty="0">
                <a:solidFill>
                  <a:schemeClr val="tx1"/>
                </a:solidFill>
                <a:latin typeface="Arial" charset="0"/>
                <a:ea typeface="ＭＳ Ｐゴシック" charset="-128"/>
                <a:cs typeface="ＭＳ Ｐゴシック" charset="-128"/>
              </a:rPr>
              <a:t>stärker gewichtet</a:t>
            </a:r>
            <a:r>
              <a:rPr lang="de-DE" sz="1200" kern="1200" dirty="0">
                <a:solidFill>
                  <a:schemeClr val="tx1"/>
                </a:solidFill>
                <a:latin typeface="Arial" charset="0"/>
                <a:ea typeface="ＭＳ Ｐゴシック" charset="-128"/>
                <a:cs typeface="ＭＳ Ｐゴシック" charset="-128"/>
              </a:rPr>
              <a:t> werden.</a:t>
            </a:r>
            <a:r>
              <a:rPr lang="de-DE" dirty="0"/>
              <a:t> </a:t>
            </a:r>
          </a:p>
          <a:p>
            <a:r>
              <a:rPr lang="de-DE" sz="1200" kern="1200" dirty="0">
                <a:solidFill>
                  <a:schemeClr val="tx1"/>
                </a:solidFill>
                <a:latin typeface="Arial" charset="0"/>
                <a:ea typeface="ＭＳ Ｐゴシック" charset="-128"/>
                <a:cs typeface="ＭＳ Ｐゴシック" charset="-128"/>
              </a:rPr>
              <a:t>Einen Hinweis auf die methodische Qualität liefert häufig die </a:t>
            </a:r>
            <a:r>
              <a:rPr lang="de-DE" sz="1200" b="1" i="1" kern="1200" dirty="0">
                <a:solidFill>
                  <a:schemeClr val="tx1"/>
                </a:solidFill>
                <a:latin typeface="Arial" charset="0"/>
                <a:ea typeface="ＭＳ Ｐゴシック" charset="-128"/>
                <a:cs typeface="ＭＳ Ｐゴシック" charset="-128"/>
              </a:rPr>
              <a:t>Art des Publikationsorgans</a:t>
            </a:r>
            <a:r>
              <a:rPr lang="de-DE" sz="1200" kern="1200" dirty="0">
                <a:solidFill>
                  <a:schemeClr val="tx1"/>
                </a:solidFill>
                <a:latin typeface="Arial" charset="0"/>
                <a:ea typeface="ＭＳ Ｐゴシック" charset="-128"/>
                <a:cs typeface="ＭＳ Ｐゴシック" charset="-128"/>
              </a:rPr>
              <a:t>, d.h. ob die Studie in einer führenden Fachzeitschrift veröffentlicht wurde oder eher in lokalen Psychologie-Zeitschriften, wo die Möglichkeit für methodische Mängel höher sind.</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Inhaltliche Unterschiede:</a:t>
            </a:r>
            <a:r>
              <a:rPr lang="de-DE" dirty="0"/>
              <a:t> </a:t>
            </a:r>
          </a:p>
          <a:p>
            <a:r>
              <a:rPr lang="de-DE" sz="1200" kern="1200" dirty="0">
                <a:solidFill>
                  <a:schemeClr val="tx1"/>
                </a:solidFill>
                <a:latin typeface="Arial" charset="0"/>
                <a:ea typeface="ＭＳ Ｐゴシック" charset="-128"/>
                <a:cs typeface="ＭＳ Ｐゴシック" charset="-128"/>
              </a:rPr>
              <a:t>Verschiedene Studien welche die gleiche Ausgangsfrage beantworten wollen weisen häufig sowohl </a:t>
            </a:r>
            <a:r>
              <a:rPr lang="de-DE" sz="1200" b="1" i="1" kern="1200" dirty="0">
                <a:solidFill>
                  <a:schemeClr val="tx1"/>
                </a:solidFill>
                <a:latin typeface="Arial" charset="0"/>
                <a:ea typeface="ＭＳ Ｐゴシック" charset="-128"/>
                <a:cs typeface="ＭＳ Ｐゴシック" charset="-128"/>
              </a:rPr>
              <a:t>unterschiedliche abhängige Variablen</a:t>
            </a:r>
            <a:r>
              <a:rPr lang="de-DE" sz="1200" kern="1200" dirty="0">
                <a:solidFill>
                  <a:schemeClr val="tx1"/>
                </a:solidFill>
                <a:latin typeface="Arial" charset="0"/>
                <a:ea typeface="ＭＳ Ｐゴシック" charset="-128"/>
                <a:cs typeface="ＭＳ Ｐゴシック" charset="-128"/>
              </a:rPr>
              <a:t> auf, als auch </a:t>
            </a:r>
            <a:r>
              <a:rPr lang="de-DE" sz="1200" b="1" i="1" kern="1200" dirty="0">
                <a:solidFill>
                  <a:schemeClr val="tx1"/>
                </a:solidFill>
                <a:latin typeface="Arial" charset="0"/>
                <a:ea typeface="ＭＳ Ｐゴシック" charset="-128"/>
                <a:cs typeface="ＭＳ Ｐゴシック" charset="-128"/>
              </a:rPr>
              <a:t>unterschiedlich </a:t>
            </a:r>
            <a:r>
              <a:rPr lang="de-DE" sz="1200" b="1" i="1" kern="1200" dirty="0" err="1">
                <a:solidFill>
                  <a:schemeClr val="tx1"/>
                </a:solidFill>
                <a:latin typeface="Arial" charset="0"/>
                <a:ea typeface="ＭＳ Ｐゴシック" charset="-128"/>
                <a:cs typeface="ＭＳ Ｐゴシック" charset="-128"/>
              </a:rPr>
              <a:t>operationalisierte</a:t>
            </a:r>
            <a:r>
              <a:rPr lang="de-DE" sz="1200" b="1" i="1" kern="1200" dirty="0">
                <a:solidFill>
                  <a:schemeClr val="tx1"/>
                </a:solidFill>
                <a:latin typeface="Arial" charset="0"/>
                <a:ea typeface="ＭＳ Ｐゴシック" charset="-128"/>
                <a:cs typeface="ＭＳ Ｐゴシック" charset="-128"/>
              </a:rPr>
              <a:t> unabhängige Variablen</a:t>
            </a:r>
            <a:r>
              <a:rPr lang="de-DE" sz="1200" kern="1200" dirty="0">
                <a:solidFill>
                  <a:schemeClr val="tx1"/>
                </a:solidFill>
                <a:latin typeface="Arial" charset="0"/>
                <a:ea typeface="ＭＳ Ｐゴシック" charset="-128"/>
                <a:cs typeface="ＭＳ Ｐゴシック" charset="-128"/>
              </a:rPr>
              <a:t>.</a:t>
            </a:r>
            <a:r>
              <a:rPr lang="de-DE" dirty="0"/>
              <a:t> </a:t>
            </a:r>
          </a:p>
          <a:p>
            <a:r>
              <a:rPr lang="de-DE" sz="1200" kern="1200" dirty="0">
                <a:solidFill>
                  <a:schemeClr val="tx1"/>
                </a:solidFill>
                <a:latin typeface="Arial" charset="0"/>
                <a:ea typeface="ＭＳ Ｐゴシック" charset="-128"/>
                <a:cs typeface="ＭＳ Ｐゴシック" charset="-128"/>
              </a:rPr>
              <a:t>Solche Unterschiede könnten im Rahmen der Metaanalyse als </a:t>
            </a:r>
            <a:r>
              <a:rPr lang="de-DE" sz="1200" b="1" i="1" kern="1200" dirty="0">
                <a:solidFill>
                  <a:schemeClr val="tx1"/>
                </a:solidFill>
                <a:latin typeface="Arial" charset="0"/>
                <a:ea typeface="ＭＳ Ｐゴシック" charset="-128"/>
                <a:cs typeface="ＭＳ Ｐゴシック" charset="-128"/>
              </a:rPr>
              <a:t>Moderatorvariablen</a:t>
            </a:r>
            <a:r>
              <a:rPr lang="de-DE" sz="1200" kern="1200" dirty="0">
                <a:solidFill>
                  <a:schemeClr val="tx1"/>
                </a:solidFill>
                <a:latin typeface="Arial" charset="0"/>
                <a:ea typeface="ＭＳ Ｐゴシック" charset="-128"/>
                <a:cs typeface="ＭＳ Ｐゴシック" charset="-128"/>
              </a:rPr>
              <a:t> berücksichtigt werden.</a:t>
            </a:r>
            <a:r>
              <a:rPr lang="de-DE" dirty="0"/>
              <a:t> </a:t>
            </a:r>
          </a:p>
          <a:p>
            <a:r>
              <a:rPr lang="de-DE" sz="1200" kern="1200" dirty="0">
                <a:solidFill>
                  <a:schemeClr val="tx1"/>
                </a:solidFill>
                <a:latin typeface="Arial" charset="0"/>
                <a:ea typeface="ＭＳ Ｐゴシック" charset="-128"/>
                <a:cs typeface="ＭＳ Ｐゴシック" charset="-128"/>
              </a:rPr>
              <a:t>Die Auswahl solcher entsprechender Moderatorvariablen sollte jedoch abhängig von theoretischen Überlegungen sein.</a:t>
            </a:r>
            <a:r>
              <a:rPr lang="de-DE" dirty="0"/>
              <a:t> </a:t>
            </a:r>
          </a:p>
          <a:p>
            <a:endParaRPr lang="de-DE" dirty="0"/>
          </a:p>
          <a:p>
            <a:r>
              <a:rPr lang="de-DE" b="1" dirty="0"/>
              <a:t>Durchführung einer Metaanalyse</a:t>
            </a:r>
          </a:p>
          <a:p>
            <a:r>
              <a:rPr lang="de-DE" sz="1200" kern="1200" dirty="0">
                <a:solidFill>
                  <a:schemeClr val="tx1"/>
                </a:solidFill>
                <a:latin typeface="Arial" charset="0"/>
                <a:ea typeface="ＭＳ Ｐゴシック" charset="-128"/>
                <a:cs typeface="ＭＳ Ｐゴシック" charset="-128"/>
              </a:rPr>
              <a:t>Als erstes muss man eine </a:t>
            </a:r>
            <a:r>
              <a:rPr lang="de-DE" sz="1200" b="1" i="1" kern="1200" dirty="0">
                <a:solidFill>
                  <a:schemeClr val="tx1"/>
                </a:solidFill>
                <a:latin typeface="Arial" charset="0"/>
                <a:ea typeface="ＭＳ Ｐゴシック" charset="-128"/>
                <a:cs typeface="ＭＳ Ｐゴシック" charset="-128"/>
              </a:rPr>
              <a:t>Fragestellung festlegen</a:t>
            </a:r>
            <a:r>
              <a:rPr lang="de-DE" sz="1200" kern="1200" dirty="0">
                <a:solidFill>
                  <a:schemeClr val="tx1"/>
                </a:solidFill>
                <a:latin typeface="Arial" charset="0"/>
                <a:ea typeface="ＭＳ Ｐゴシック" charset="-128"/>
                <a:cs typeface="ＭＳ Ｐゴシック" charset="-128"/>
              </a:rPr>
              <a:t>, die so präzise wie möglich formuliert sein sollte.</a:t>
            </a:r>
            <a:r>
              <a:rPr lang="de-DE" dirty="0"/>
              <a:t> </a:t>
            </a:r>
          </a:p>
          <a:p>
            <a:r>
              <a:rPr lang="de-DE" sz="1200" kern="1200" dirty="0">
                <a:solidFill>
                  <a:schemeClr val="tx1"/>
                </a:solidFill>
                <a:latin typeface="Arial" charset="0"/>
                <a:ea typeface="ＭＳ Ｐゴシック" charset="-128"/>
                <a:cs typeface="ＭＳ Ｐゴシック" charset="-128"/>
              </a:rPr>
              <a:t>Als nächstes muss man </a:t>
            </a:r>
            <a:r>
              <a:rPr lang="de-DE" sz="1200" b="1" i="1" kern="1200" dirty="0">
                <a:solidFill>
                  <a:schemeClr val="tx1"/>
                </a:solidFill>
                <a:latin typeface="Arial" charset="0"/>
                <a:ea typeface="ＭＳ Ｐゴシック" charset="-128"/>
                <a:cs typeface="ＭＳ Ｐゴシック" charset="-128"/>
              </a:rPr>
              <a:t>geeignete und relevante Studien suchen</a:t>
            </a:r>
            <a:r>
              <a:rPr lang="de-DE" sz="1200" kern="1200" dirty="0">
                <a:solidFill>
                  <a:schemeClr val="tx1"/>
                </a:solidFill>
                <a:latin typeface="Arial" charset="0"/>
                <a:ea typeface="ＭＳ Ｐゴシック" charset="-128"/>
                <a:cs typeface="ＭＳ Ｐゴシック" charset="-128"/>
              </a:rPr>
              <a:t> (z.B. in psychologischen Fachdatenbanken, Fachzeitschriften).</a:t>
            </a:r>
            <a:r>
              <a:rPr lang="de-DE" dirty="0"/>
              <a:t> </a:t>
            </a:r>
          </a:p>
          <a:p>
            <a:r>
              <a:rPr lang="de-DE" sz="1200" kern="1200" dirty="0">
                <a:solidFill>
                  <a:schemeClr val="tx1"/>
                </a:solidFill>
                <a:latin typeface="Arial" charset="0"/>
                <a:ea typeface="ＭＳ Ｐゴシック" charset="-128"/>
                <a:cs typeface="ＭＳ Ｐゴシック" charset="-128"/>
              </a:rPr>
              <a:t>Im nächsten Schritt müssen </a:t>
            </a:r>
            <a:r>
              <a:rPr lang="de-DE" sz="1200" b="1" i="1" kern="1200" dirty="0">
                <a:solidFill>
                  <a:schemeClr val="tx1"/>
                </a:solidFill>
                <a:latin typeface="Arial" charset="0"/>
                <a:ea typeface="ＭＳ Ｐゴシック" charset="-128"/>
                <a:cs typeface="ＭＳ Ｐゴシック" charset="-128"/>
              </a:rPr>
              <a:t>Kriterien festgelegt</a:t>
            </a:r>
            <a:r>
              <a:rPr lang="de-DE" sz="1200" kern="1200" dirty="0">
                <a:solidFill>
                  <a:schemeClr val="tx1"/>
                </a:solidFill>
                <a:latin typeface="Arial" charset="0"/>
                <a:ea typeface="ＭＳ Ｐゴシック" charset="-128"/>
                <a:cs typeface="ＭＳ Ｐゴシック" charset="-128"/>
              </a:rPr>
              <a:t> werden, um passende Studien auszuwählen. Zusätzlich sollten mögliche Moderatorvariablen kategorisiert werden.</a:t>
            </a:r>
            <a:br>
              <a:rPr lang="de-DE" sz="1200" kern="1200" dirty="0">
                <a:solidFill>
                  <a:schemeClr val="tx1"/>
                </a:solidFill>
                <a:latin typeface="Arial" charset="0"/>
                <a:ea typeface="ＭＳ Ｐゴシック" charset="-128"/>
                <a:cs typeface="ＭＳ Ｐゴシック" charset="-128"/>
              </a:rPr>
            </a:br>
            <a:endParaRPr lang="de-DE" dirty="0"/>
          </a:p>
          <a:p>
            <a:r>
              <a:rPr lang="de-DE" sz="1200" kern="1200" dirty="0">
                <a:solidFill>
                  <a:schemeClr val="tx1"/>
                </a:solidFill>
                <a:latin typeface="Arial" charset="0"/>
                <a:ea typeface="ＭＳ Ｐゴシック" charset="-128"/>
                <a:cs typeface="ＭＳ Ｐゴシック" charset="-128"/>
              </a:rPr>
              <a:t>Anschließend muss man sich für eine Art von </a:t>
            </a:r>
            <a:r>
              <a:rPr lang="de-DE" sz="1200" kern="1200" dirty="0">
                <a:solidFill>
                  <a:schemeClr val="tx1"/>
                </a:solidFill>
                <a:latin typeface="Arial" charset="0"/>
                <a:ea typeface="ＭＳ Ｐゴシック" charset="-128"/>
                <a:cs typeface="ＭＳ Ｐゴシック" charset="-128"/>
                <a:hlinkClick r:id="rId3"/>
              </a:rPr>
              <a:t>Effektgrößen</a:t>
            </a:r>
            <a:r>
              <a:rPr lang="de-DE" sz="1200" kern="1200" dirty="0">
                <a:solidFill>
                  <a:schemeClr val="tx1"/>
                </a:solidFill>
                <a:latin typeface="Arial" charset="0"/>
                <a:ea typeface="ＭＳ Ｐゴシック" charset="-128"/>
                <a:cs typeface="ＭＳ Ｐゴシック" charset="-128"/>
              </a:rPr>
              <a:t> entscheiden und die </a:t>
            </a:r>
            <a:r>
              <a:rPr lang="de-DE" sz="1200" b="1" i="1" kern="1200" dirty="0">
                <a:solidFill>
                  <a:schemeClr val="tx1"/>
                </a:solidFill>
                <a:latin typeface="Arial" charset="0"/>
                <a:ea typeface="ＭＳ Ｐゴシック" charset="-128"/>
                <a:cs typeface="ＭＳ Ｐゴシック" charset="-128"/>
              </a:rPr>
              <a:t>Effektgrößen</a:t>
            </a:r>
            <a:r>
              <a:rPr lang="de-DE" sz="1200" kern="1200" dirty="0">
                <a:solidFill>
                  <a:schemeClr val="tx1"/>
                </a:solidFill>
                <a:latin typeface="Arial" charset="0"/>
                <a:ea typeface="ＭＳ Ｐゴシック" charset="-128"/>
                <a:cs typeface="ＭＳ Ｐゴシック" charset="-128"/>
              </a:rPr>
              <a:t> für jede einzelne verwendete Studie </a:t>
            </a:r>
            <a:r>
              <a:rPr lang="de-DE" sz="1200" b="1" i="1" kern="1200" dirty="0">
                <a:solidFill>
                  <a:schemeClr val="tx1"/>
                </a:solidFill>
                <a:latin typeface="Arial" charset="0"/>
                <a:ea typeface="ＭＳ Ｐゴシック" charset="-128"/>
                <a:cs typeface="ＭＳ Ｐゴシック" charset="-128"/>
              </a:rPr>
              <a:t>berechnen</a:t>
            </a:r>
            <a:r>
              <a:rPr lang="de-DE" sz="1200" kern="1200" dirty="0">
                <a:solidFill>
                  <a:schemeClr val="tx1"/>
                </a:solidFill>
                <a:latin typeface="Arial" charset="0"/>
                <a:ea typeface="ＭＳ Ｐゴシック" charset="-128"/>
                <a:cs typeface="ＭＳ Ｐゴシック" charset="-128"/>
              </a:rPr>
              <a:t>.</a:t>
            </a:r>
            <a:r>
              <a:rPr lang="de-DE" dirty="0"/>
              <a:t> </a:t>
            </a:r>
          </a:p>
          <a:p>
            <a:r>
              <a:rPr lang="de-DE" sz="1200" kern="1200" dirty="0">
                <a:solidFill>
                  <a:schemeClr val="tx1"/>
                </a:solidFill>
                <a:latin typeface="Arial" charset="0"/>
                <a:ea typeface="ＭＳ Ｐゴシック" charset="-128"/>
                <a:cs typeface="ＭＳ Ｐゴシック" charset="-128"/>
              </a:rPr>
              <a:t>Als letztes sollten die </a:t>
            </a:r>
            <a:r>
              <a:rPr lang="de-DE" sz="1200" b="1" i="1" kern="1200" dirty="0">
                <a:solidFill>
                  <a:schemeClr val="tx1"/>
                </a:solidFill>
                <a:latin typeface="Arial" charset="0"/>
                <a:ea typeface="ＭＳ Ｐゴシック" charset="-128"/>
                <a:cs typeface="ＭＳ Ｐゴシック" charset="-128"/>
              </a:rPr>
              <a:t>Ergebnisse überprüft</a:t>
            </a:r>
            <a:r>
              <a:rPr lang="de-DE" sz="1200" kern="1200" dirty="0">
                <a:solidFill>
                  <a:schemeClr val="tx1"/>
                </a:solidFill>
                <a:latin typeface="Arial" charset="0"/>
                <a:ea typeface="ＭＳ Ｐゴシック" charset="-128"/>
                <a:cs typeface="ＭＳ Ｐゴシック" charset="-128"/>
              </a:rPr>
              <a:t> werden (z.B. anhand eines </a:t>
            </a:r>
            <a:r>
              <a:rPr lang="de-DE" sz="1200" kern="1200" dirty="0" err="1">
                <a:solidFill>
                  <a:schemeClr val="tx1"/>
                </a:solidFill>
                <a:latin typeface="Arial" charset="0"/>
                <a:ea typeface="ＭＳ Ｐゴシック" charset="-128"/>
                <a:cs typeface="ＭＳ Ｐゴシック" charset="-128"/>
              </a:rPr>
              <a:t>Funnel-Plot</a:t>
            </a:r>
            <a:r>
              <a:rPr lang="de-DE" sz="1200" kern="1200" dirty="0">
                <a:solidFill>
                  <a:schemeClr val="tx1"/>
                </a:solidFill>
                <a:latin typeface="Arial" charset="0"/>
                <a:ea typeface="ＭＳ Ｐゴシック" charset="-128"/>
                <a:cs typeface="ＭＳ Ｐゴシック" charset="-128"/>
              </a:rPr>
              <a:t> oder einer psychometrischen Metaanalyse)</a:t>
            </a:r>
            <a:r>
              <a:rPr lang="de-DE" dirty="0"/>
              <a:t>. </a:t>
            </a:r>
          </a:p>
          <a:p>
            <a:r>
              <a:rPr lang="de-DE" b="1" dirty="0"/>
              <a:t>Probleme der Metaanalyse</a:t>
            </a:r>
          </a:p>
          <a:p>
            <a:r>
              <a:rPr lang="de-DE" sz="1200" kern="1200" dirty="0">
                <a:solidFill>
                  <a:schemeClr val="tx1"/>
                </a:solidFill>
                <a:latin typeface="Arial" charset="0"/>
                <a:ea typeface="ＭＳ Ｐゴシック" charset="-128"/>
                <a:cs typeface="ＭＳ Ｐゴシック" charset="-128"/>
              </a:rPr>
              <a:t>Es gibt 3 potenzielle Probleme die bei einer Metaanalyse auftreten können:</a:t>
            </a:r>
            <a:r>
              <a:rPr lang="de-DE" dirty="0"/>
              <a:t> </a:t>
            </a:r>
          </a:p>
          <a:p>
            <a:r>
              <a:rPr lang="de-DE" sz="1200" kern="1200" dirty="0">
                <a:solidFill>
                  <a:schemeClr val="tx1"/>
                </a:solidFill>
                <a:latin typeface="Arial" charset="0"/>
                <a:ea typeface="ＭＳ Ｐゴシック" charset="-128"/>
                <a:cs typeface="ＭＳ Ｐゴシック" charset="-128"/>
              </a:rPr>
              <a:t>Müll rein - Müll raus - Problem</a:t>
            </a:r>
            <a:r>
              <a:rPr lang="de-DE" dirty="0"/>
              <a:t> </a:t>
            </a:r>
          </a:p>
          <a:p>
            <a:r>
              <a:rPr lang="de-DE" sz="1200" kern="1200" dirty="0">
                <a:solidFill>
                  <a:schemeClr val="tx1"/>
                </a:solidFill>
                <a:latin typeface="Arial" charset="0"/>
                <a:ea typeface="ＭＳ Ｐゴシック" charset="-128"/>
                <a:cs typeface="ＭＳ Ｐゴシック" charset="-128"/>
              </a:rPr>
              <a:t>Äpfel und Birnen- Problem</a:t>
            </a:r>
            <a:r>
              <a:rPr lang="de-DE" dirty="0"/>
              <a:t> </a:t>
            </a:r>
          </a:p>
          <a:p>
            <a:r>
              <a:rPr lang="de-DE" sz="1200" kern="1200" dirty="0">
                <a:solidFill>
                  <a:schemeClr val="tx1"/>
                </a:solidFill>
                <a:latin typeface="Arial" charset="0"/>
                <a:ea typeface="ＭＳ Ｐゴシック" charset="-128"/>
                <a:cs typeface="ＭＳ Ｐゴシック" charset="-128"/>
              </a:rPr>
              <a:t>Abhängigkeitsproblem.</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Müll rein, Müll raus - Problem:</a:t>
            </a:r>
            <a:r>
              <a:rPr lang="de-DE" dirty="0"/>
              <a:t> </a:t>
            </a:r>
          </a:p>
          <a:p>
            <a:r>
              <a:rPr lang="de-DE" sz="1200" kern="1200" dirty="0">
                <a:solidFill>
                  <a:schemeClr val="tx1"/>
                </a:solidFill>
                <a:latin typeface="Arial" charset="0"/>
                <a:ea typeface="ＭＳ Ｐゴシック" charset="-128"/>
                <a:cs typeface="ＭＳ Ｐゴシック" charset="-128"/>
              </a:rPr>
              <a:t>Dieses Problem betrifft die Auswahl der verwendeten Studien, also welche Studien nimmt man in die Metaanalyse rein und welche nicht.</a:t>
            </a:r>
            <a:r>
              <a:rPr lang="de-DE" dirty="0"/>
              <a:t> </a:t>
            </a:r>
          </a:p>
          <a:p>
            <a:r>
              <a:rPr lang="de-DE" sz="1200" kern="1200" dirty="0">
                <a:solidFill>
                  <a:schemeClr val="tx1"/>
                </a:solidFill>
                <a:latin typeface="Arial" charset="0"/>
                <a:ea typeface="ＭＳ Ｐゴシック" charset="-128"/>
                <a:cs typeface="ＭＳ Ｐゴシック" charset="-128"/>
              </a:rPr>
              <a:t>Die Lösung des Problems ist, möglichst vorher (andernfalls im Verlauf) Ausschlusskriterien zu bestimmen, die Studien nach methodischer Qualität zu kodieren (gegebenenfalls getrennte Analysen durchführen) und unterschiedliche Gewichtungen vorzunehmen.</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Äpfel und Birnen- Problem:</a:t>
            </a:r>
            <a:r>
              <a:rPr lang="de-DE" dirty="0"/>
              <a:t> </a:t>
            </a:r>
          </a:p>
          <a:p>
            <a:r>
              <a:rPr lang="de-DE" sz="1200" kern="1200" dirty="0">
                <a:solidFill>
                  <a:schemeClr val="tx1"/>
                </a:solidFill>
                <a:latin typeface="Arial" charset="0"/>
                <a:ea typeface="ＭＳ Ｐゴシック" charset="-128"/>
                <a:cs typeface="ＭＳ Ｐゴシック" charset="-128"/>
              </a:rPr>
              <a:t>Dieses Problem bezieht sich auf unterschiedliche </a:t>
            </a:r>
            <a:r>
              <a:rPr lang="de-DE" sz="1200" kern="1200" dirty="0" err="1">
                <a:solidFill>
                  <a:schemeClr val="tx1"/>
                </a:solidFill>
                <a:latin typeface="Arial" charset="0"/>
                <a:ea typeface="ＭＳ Ｐゴシック" charset="-128"/>
                <a:cs typeface="ＭＳ Ｐゴシック" charset="-128"/>
              </a:rPr>
              <a:t>AVs</a:t>
            </a:r>
            <a:r>
              <a:rPr lang="de-DE" sz="1200" kern="1200" dirty="0">
                <a:solidFill>
                  <a:schemeClr val="tx1"/>
                </a:solidFill>
                <a:latin typeface="Arial" charset="0"/>
                <a:ea typeface="ＭＳ Ｐゴシック" charset="-128"/>
                <a:cs typeface="ＭＳ Ｐゴシック" charset="-128"/>
              </a:rPr>
              <a:t> und unterschiedlich </a:t>
            </a:r>
            <a:r>
              <a:rPr lang="de-DE" sz="1200" kern="1200" dirty="0" err="1">
                <a:solidFill>
                  <a:schemeClr val="tx1"/>
                </a:solidFill>
                <a:latin typeface="Arial" charset="0"/>
                <a:ea typeface="ＭＳ Ｐゴシック" charset="-128"/>
                <a:cs typeface="ＭＳ Ｐゴシック" charset="-128"/>
              </a:rPr>
              <a:t>operationalisierte</a:t>
            </a:r>
            <a:r>
              <a:rPr lang="de-DE" sz="1200" kern="1200" dirty="0">
                <a:solidFill>
                  <a:schemeClr val="tx1"/>
                </a:solidFill>
                <a:latin typeface="Arial" charset="0"/>
                <a:ea typeface="ＭＳ Ｐゴシック" charset="-128"/>
                <a:cs typeface="ＭＳ Ｐゴシック" charset="-128"/>
              </a:rPr>
              <a:t> UVs, welche häufig nicht miteinander verglichen werden können.</a:t>
            </a:r>
            <a:r>
              <a:rPr lang="de-DE" dirty="0"/>
              <a:t> </a:t>
            </a:r>
          </a:p>
          <a:p>
            <a:r>
              <a:rPr lang="de-DE" sz="1200" kern="1200" dirty="0">
                <a:solidFill>
                  <a:schemeClr val="tx1"/>
                </a:solidFill>
                <a:latin typeface="Arial" charset="0"/>
                <a:ea typeface="ＭＳ Ｐゴシック" charset="-128"/>
                <a:cs typeface="ＭＳ Ｐゴシック" charset="-128"/>
              </a:rPr>
              <a:t>Die Lösung des Problems stellen getrennte Analysen dar (getrennt nach UV und AV).</a:t>
            </a:r>
            <a:r>
              <a:rPr lang="de-DE" dirty="0"/>
              <a:t> </a:t>
            </a:r>
          </a:p>
          <a:p>
            <a:r>
              <a:rPr lang="de-DE" dirty="0"/>
              <a:t>  </a:t>
            </a:r>
          </a:p>
          <a:p>
            <a:r>
              <a:rPr lang="de-DE" sz="1200" b="1" i="1" kern="1200" dirty="0">
                <a:solidFill>
                  <a:schemeClr val="tx1"/>
                </a:solidFill>
                <a:latin typeface="Arial" charset="0"/>
                <a:ea typeface="ＭＳ Ｐゴシック" charset="-128"/>
                <a:cs typeface="ＭＳ Ｐゴシック" charset="-128"/>
              </a:rPr>
              <a:t>Abhängigkeitsproblem:</a:t>
            </a:r>
            <a:r>
              <a:rPr lang="de-DE" dirty="0"/>
              <a:t> </a:t>
            </a:r>
          </a:p>
          <a:p>
            <a:r>
              <a:rPr lang="de-DE" sz="1200" kern="1200" dirty="0">
                <a:solidFill>
                  <a:schemeClr val="tx1"/>
                </a:solidFill>
                <a:latin typeface="Arial" charset="0"/>
                <a:ea typeface="ＭＳ Ｐゴシック" charset="-128"/>
                <a:cs typeface="ＭＳ Ｐゴシック" charset="-128"/>
              </a:rPr>
              <a:t>Dieses Problem entsteht dann, wenn mehrere Effektgrößen in die </a:t>
            </a:r>
            <a:r>
              <a:rPr lang="de-DE" sz="1200" kern="1200" dirty="0" err="1">
                <a:solidFill>
                  <a:schemeClr val="tx1"/>
                </a:solidFill>
                <a:latin typeface="Arial" charset="0"/>
                <a:ea typeface="ＭＳ Ｐゴシック" charset="-128"/>
                <a:cs typeface="ＭＳ Ｐゴシック" charset="-128"/>
              </a:rPr>
              <a:t>Metanalyse</a:t>
            </a:r>
            <a:r>
              <a:rPr lang="de-DE" sz="1200" kern="1200" dirty="0">
                <a:solidFill>
                  <a:schemeClr val="tx1"/>
                </a:solidFill>
                <a:latin typeface="Arial" charset="0"/>
                <a:ea typeface="ＭＳ Ｐゴシック" charset="-128"/>
                <a:cs typeface="ＭＳ Ｐゴシック" charset="-128"/>
              </a:rPr>
              <a:t> eingehen, die nicht aus unabhängigen Stichproben gewonnen worden sind.</a:t>
            </a:r>
            <a:r>
              <a:rPr lang="de-DE" dirty="0"/>
              <a:t> </a:t>
            </a:r>
          </a:p>
          <a:p>
            <a:r>
              <a:rPr lang="de-DE" sz="1200" kern="1200" dirty="0">
                <a:solidFill>
                  <a:schemeClr val="tx1"/>
                </a:solidFill>
                <a:latin typeface="Arial" charset="0"/>
                <a:ea typeface="ＭＳ Ｐゴシック" charset="-128"/>
                <a:cs typeface="ＭＳ Ｐゴシック" charset="-128"/>
              </a:rPr>
              <a:t>Das wäre also der Fall, wenn in einer Studie mehrere Effektgrößen vorhanden wären (es handelt sich dann um abhängige Stichproben).</a:t>
            </a:r>
            <a:r>
              <a:rPr lang="de-DE" dirty="0"/>
              <a:t> </a:t>
            </a:r>
          </a:p>
          <a:p>
            <a:r>
              <a:rPr lang="de-DE" sz="1200" kern="1200" dirty="0">
                <a:solidFill>
                  <a:schemeClr val="tx1"/>
                </a:solidFill>
                <a:latin typeface="Arial" charset="0"/>
                <a:ea typeface="ＭＳ Ｐゴシック" charset="-128"/>
                <a:cs typeface="ＭＳ Ｐゴシック" charset="-128"/>
              </a:rPr>
              <a:t>Die Lösung des Problems wäre, die Beschränkung auf eine einzelne Effektgröße pro Studie.</a:t>
            </a:r>
            <a:r>
              <a:rPr lang="de-DE" dirty="0"/>
              <a:t> </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7</a:t>
            </a:fld>
            <a:endParaRPr lang="de-DE"/>
          </a:p>
        </p:txBody>
      </p:sp>
    </p:spTree>
    <p:extLst>
      <p:ext uri="{BB962C8B-B14F-4D97-AF65-F5344CB8AC3E}">
        <p14:creationId xmlns:p14="http://schemas.microsoft.com/office/powerpoint/2010/main" val="1567247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1D2E6272-9C40-194F-8BA6-1F54575FEB49}"/>
              </a:ext>
            </a:extLst>
          </p:cNvPr>
          <p:cNvSpPr>
            <a:spLocks noGrp="1" noRot="1" noChangeAspect="1" noChangeArrowheads="1" noTextEdit="1"/>
          </p:cNvSpPr>
          <p:nvPr>
            <p:ph type="sldImg"/>
          </p:nvPr>
        </p:nvSpPr>
        <p:spPr>
          <a:ln/>
        </p:spPr>
      </p:sp>
      <p:sp>
        <p:nvSpPr>
          <p:cNvPr id="66562" name="Notes Placeholder 2">
            <a:extLst>
              <a:ext uri="{FF2B5EF4-FFF2-40B4-BE49-F238E27FC236}">
                <a16:creationId xmlns:a16="http://schemas.microsoft.com/office/drawing/2014/main" id="{FD44ECF2-123A-FC4F-9370-75EEAA58A7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e-DE">
              <a:latin typeface="Arial" panose="020B0604020202020204" pitchFamily="34" charset="0"/>
              <a:cs typeface="Arial" panose="020B0604020202020204" pitchFamily="34" charset="0"/>
            </a:endParaRPr>
          </a:p>
        </p:txBody>
      </p:sp>
      <p:sp>
        <p:nvSpPr>
          <p:cNvPr id="66563" name="Slide Number Placeholder 3">
            <a:extLst>
              <a:ext uri="{FF2B5EF4-FFF2-40B4-BE49-F238E27FC236}">
                <a16:creationId xmlns:a16="http://schemas.microsoft.com/office/drawing/2014/main" id="{A3A72A6E-AD47-D64B-B789-8947EC67D5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772D63D-EC6A-D448-9542-9A210CF90411}" type="slidenum">
              <a:rPr lang="en-GB" altLang="de-DE"/>
              <a:pPr>
                <a:spcBef>
                  <a:spcPct val="0"/>
                </a:spcBef>
              </a:pPr>
              <a:t>12</a:t>
            </a:fld>
            <a:endParaRPr lang="en-GB" altLang="de-DE"/>
          </a:p>
        </p:txBody>
      </p:sp>
    </p:spTree>
    <p:extLst>
      <p:ext uri="{BB962C8B-B14F-4D97-AF65-F5344CB8AC3E}">
        <p14:creationId xmlns:p14="http://schemas.microsoft.com/office/powerpoint/2010/main" val="3944033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latin typeface="Arial"/>
                <a:cs typeface="Arial"/>
              </a:rPr>
              <a:t>das </a:t>
            </a:r>
            <a:r>
              <a:rPr lang="de-DE" sz="1200" b="1" dirty="0">
                <a:latin typeface="Arial"/>
                <a:cs typeface="Arial"/>
              </a:rPr>
              <a:t>Vorwissen</a:t>
            </a:r>
            <a:r>
              <a:rPr lang="de-DE" sz="1200" dirty="0">
                <a:latin typeface="Arial"/>
                <a:cs typeface="Arial"/>
              </a:rPr>
              <a:t> aus dem Kindergarten, aus dem vorigen Schuljahr, aus der eigenen Kultur, aus dem Elternhaus, aus dem Fernsehen usw.;</a:t>
            </a:r>
          </a:p>
          <a:p>
            <a:r>
              <a:rPr lang="de-DE" sz="1200" dirty="0">
                <a:latin typeface="Arial"/>
                <a:cs typeface="Arial"/>
              </a:rPr>
              <a:t>• </a:t>
            </a:r>
            <a:r>
              <a:rPr lang="de-DE" sz="1200" b="1" dirty="0">
                <a:latin typeface="Arial"/>
                <a:cs typeface="Arial"/>
              </a:rPr>
              <a:t>die Erwartungen </a:t>
            </a:r>
            <a:r>
              <a:rPr lang="de-DE" sz="1200" dirty="0">
                <a:latin typeface="Arial"/>
                <a:cs typeface="Arial"/>
              </a:rPr>
              <a:t>von der Familie, von den Peers, aus den Schulen, von den Lehrpersonen, aus den Medien und von ihnen selbst. Die Erwartungen bestimmen maßgeblich die Selbsteinschätzung des eigenen Leistungsniveaus.</a:t>
            </a:r>
          </a:p>
          <a:p>
            <a:r>
              <a:rPr lang="de-DE" sz="1200" dirty="0">
                <a:latin typeface="Arial"/>
                <a:cs typeface="Arial"/>
              </a:rPr>
              <a:t>• das Ausmaß an </a:t>
            </a:r>
            <a:r>
              <a:rPr lang="de-DE" sz="1200" b="1" dirty="0">
                <a:latin typeface="Arial"/>
                <a:cs typeface="Arial"/>
              </a:rPr>
              <a:t>Offenheit gegenüber </a:t>
            </a:r>
            <a:r>
              <a:rPr lang="de-DE" sz="1200" dirty="0">
                <a:latin typeface="Arial"/>
                <a:cs typeface="Arial"/>
              </a:rPr>
              <a:t>Erfahrungen; sich entwickelnde Überzeugungen über den Wert und Nutzen von Investitionen in </a:t>
            </a:r>
            <a:r>
              <a:rPr lang="de-DE" sz="1200" b="1" dirty="0">
                <a:latin typeface="Arial"/>
                <a:cs typeface="Arial"/>
              </a:rPr>
              <a:t>Lernprozesse</a:t>
            </a:r>
            <a:r>
              <a:rPr lang="de-DE" sz="1200" dirty="0">
                <a:latin typeface="Arial"/>
                <a:cs typeface="Arial"/>
              </a:rPr>
              <a:t>;</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15</a:t>
            </a:fld>
            <a:endParaRPr lang="de-DE"/>
          </a:p>
        </p:txBody>
      </p:sp>
    </p:spTree>
    <p:extLst>
      <p:ext uri="{BB962C8B-B14F-4D97-AF65-F5344CB8AC3E}">
        <p14:creationId xmlns:p14="http://schemas.microsoft.com/office/powerpoint/2010/main" val="1196740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latin typeface="Arial"/>
                <a:cs typeface="Arial"/>
              </a:rPr>
              <a:t>das Engagement, das von Lehrpersonen durch anspruchsvolle Inhalte, höhere Erwartungen und erfolgreiche Methoden beeinflusst werden kann;</a:t>
            </a:r>
          </a:p>
          <a:p>
            <a:r>
              <a:rPr lang="de-DE" sz="1200" dirty="0">
                <a:latin typeface="Arial"/>
                <a:cs typeface="Arial"/>
              </a:rPr>
              <a:t>• die Fähigkeit, aus dem Lernengagement heraus sowohl ein Selbstbild als auch Ansehen als eine Lernende bzw. ein Lernender aufzubauen. (vgl. Hattie, S. 39)</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16</a:t>
            </a:fld>
            <a:endParaRPr lang="de-DE"/>
          </a:p>
        </p:txBody>
      </p:sp>
    </p:spTree>
    <p:extLst>
      <p:ext uri="{BB962C8B-B14F-4D97-AF65-F5344CB8AC3E}">
        <p14:creationId xmlns:p14="http://schemas.microsoft.com/office/powerpoint/2010/main" val="36653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rial"/>
                <a:cs typeface="Arial"/>
              </a:rPr>
              <a:t>Erwartungen und Hoffnungen der Eltern für ihr Kind</a:t>
            </a:r>
          </a:p>
          <a:p>
            <a:r>
              <a:rPr lang="de-DE" dirty="0">
                <a:latin typeface="Arial"/>
                <a:cs typeface="Arial"/>
              </a:rPr>
              <a:t>• Kenntnisse der Eltern in der Sprache der schulischen Bildung</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17</a:t>
            </a:fld>
            <a:endParaRPr lang="de-DE"/>
          </a:p>
        </p:txBody>
      </p:sp>
    </p:spTree>
    <p:extLst>
      <p:ext uri="{BB962C8B-B14F-4D97-AF65-F5344CB8AC3E}">
        <p14:creationId xmlns:p14="http://schemas.microsoft.com/office/powerpoint/2010/main" val="425884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indent="-177800">
              <a:buFont typeface="Arial"/>
              <a:buChar char="•"/>
            </a:pPr>
            <a:r>
              <a:rPr lang="de-DE" dirty="0"/>
              <a:t>„das Klima in der Klasse, zum Beispiel das </a:t>
            </a:r>
            <a:r>
              <a:rPr lang="de-DE" dirty="0" err="1"/>
              <a:t>Willkommensein</a:t>
            </a:r>
            <a:r>
              <a:rPr lang="de-DE" dirty="0"/>
              <a:t> von Fehlern und das Bieten eines sicheren, fürsorglichen Umfeldes und Einflüsse der Peers.“ (Hattie, S. 40)</a:t>
            </a:r>
          </a:p>
          <a:p>
            <a:pPr marL="177800" indent="-177800">
              <a:buFont typeface="Arial"/>
              <a:buChar char="•"/>
            </a:pPr>
            <a:r>
              <a:rPr lang="de-DE" dirty="0"/>
              <a:t>Klassengröße, </a:t>
            </a:r>
          </a:p>
          <a:p>
            <a:pPr marL="177800" indent="-177800">
              <a:buFont typeface="Arial"/>
              <a:buChar char="•"/>
            </a:pPr>
            <a:r>
              <a:rPr lang="de-DE" dirty="0"/>
              <a:t>Unterschiede in den Stundenplänen,</a:t>
            </a:r>
          </a:p>
          <a:p>
            <a:pPr marL="177800" indent="-177800">
              <a:buFont typeface="Arial"/>
              <a:buChar char="•"/>
            </a:pPr>
            <a:r>
              <a:rPr lang="de-DE" dirty="0"/>
              <a:t> leistungsdifferenzierende Klassenbildung,</a:t>
            </a:r>
          </a:p>
          <a:p>
            <a:pPr marL="177800" indent="-177800">
              <a:buFont typeface="Arial"/>
              <a:buChar char="•"/>
            </a:pPr>
            <a:endParaRPr lang="de-DE" dirty="0"/>
          </a:p>
          <a:p>
            <a:pPr marL="177800" indent="-177800">
              <a:buFont typeface="Arial"/>
              <a:buChar char="•"/>
            </a:pPr>
            <a:r>
              <a:rPr lang="de-DE" dirty="0"/>
              <a:t>Schulfinanzen, </a:t>
            </a:r>
          </a:p>
          <a:p>
            <a:pPr marL="177800" indent="-177800">
              <a:buFont typeface="Arial"/>
              <a:buChar char="•"/>
            </a:pPr>
            <a:r>
              <a:rPr lang="de-DE" dirty="0"/>
              <a:t>Schuluniformen. </a:t>
            </a:r>
          </a:p>
          <a:p>
            <a:endParaRPr lang="de-DE" dirty="0"/>
          </a:p>
        </p:txBody>
      </p:sp>
      <p:sp>
        <p:nvSpPr>
          <p:cNvPr id="4" name="Foliennummernplatzhalter 3"/>
          <p:cNvSpPr>
            <a:spLocks noGrp="1"/>
          </p:cNvSpPr>
          <p:nvPr>
            <p:ph type="sldNum" sz="quarter" idx="10"/>
          </p:nvPr>
        </p:nvSpPr>
        <p:spPr/>
        <p:txBody>
          <a:bodyPr/>
          <a:lstStyle/>
          <a:p>
            <a:pPr>
              <a:defRPr/>
            </a:pPr>
            <a:fld id="{DC350018-F8D7-DE4F-B1EB-84400CB1A4F5}" type="slidenum">
              <a:rPr lang="de-DE" smtClean="0"/>
              <a:pPr>
                <a:defRPr/>
              </a:pPr>
              <a:t>18</a:t>
            </a:fld>
            <a:endParaRPr lang="de-DE"/>
          </a:p>
        </p:txBody>
      </p:sp>
    </p:spTree>
    <p:extLst>
      <p:ext uri="{BB962C8B-B14F-4D97-AF65-F5344CB8AC3E}">
        <p14:creationId xmlns:p14="http://schemas.microsoft.com/office/powerpoint/2010/main" val="4221527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Text Box 5"/>
          <p:cNvSpPr txBox="1">
            <a:spLocks noChangeArrowheads="1"/>
          </p:cNvSpPr>
          <p:nvPr userDrawn="1"/>
        </p:nvSpPr>
        <p:spPr bwMode="auto">
          <a:xfrm>
            <a:off x="5268913" y="311150"/>
            <a:ext cx="3246437" cy="738188"/>
          </a:xfrm>
          <a:prstGeom prst="rect">
            <a:avLst/>
          </a:prstGeom>
          <a:noFill/>
          <a:ln w="9525">
            <a:noFill/>
            <a:miter lim="800000"/>
            <a:headEnd/>
            <a:tailEnd/>
          </a:ln>
          <a:effectLst/>
        </p:spPr>
        <p:txBody>
          <a:bodyPr wrap="none">
            <a:prstTxWarp prst="textNoShape">
              <a:avLst/>
            </a:prstTxWarp>
            <a:spAutoFit/>
          </a:bodyPr>
          <a:lstStyle/>
          <a:p>
            <a:pPr algn="ctr"/>
            <a:r>
              <a:rPr lang="de-DE" sz="1400" b="1">
                <a:solidFill>
                  <a:schemeClr val="bg2"/>
                </a:solidFill>
              </a:rPr>
              <a:t>Agentur für Coaching und Beratung</a:t>
            </a:r>
          </a:p>
          <a:p>
            <a:pPr algn="ctr"/>
            <a:r>
              <a:rPr lang="de-DE" sz="1400" b="1">
                <a:solidFill>
                  <a:schemeClr val="bg2"/>
                </a:solidFill>
              </a:rPr>
              <a:t>Barbara Kolzarek</a:t>
            </a:r>
          </a:p>
          <a:p>
            <a:pPr algn="ctr"/>
            <a:r>
              <a:rPr lang="de-DE" sz="1400" b="1">
                <a:solidFill>
                  <a:schemeClr val="bg2"/>
                </a:solidFill>
              </a:rPr>
              <a:t>Detlev Lindau-Bank</a:t>
            </a:r>
          </a:p>
        </p:txBody>
      </p:sp>
      <p:sp>
        <p:nvSpPr>
          <p:cNvPr id="5" name="Rectangle 6"/>
          <p:cNvSpPr>
            <a:spLocks noChangeArrowheads="1"/>
          </p:cNvSpPr>
          <p:nvPr/>
        </p:nvSpPr>
        <p:spPr bwMode="auto">
          <a:xfrm>
            <a:off x="533400" y="304800"/>
            <a:ext cx="7991475" cy="792163"/>
          </a:xfrm>
          <a:prstGeom prst="rect">
            <a:avLst/>
          </a:prstGeom>
          <a:gradFill rotWithShape="1">
            <a:gsLst>
              <a:gs pos="0">
                <a:srgbClr val="66FF33">
                  <a:alpha val="52000"/>
                </a:srgbClr>
              </a:gs>
              <a:gs pos="100000">
                <a:schemeClr val="bg1">
                  <a:alpha val="50000"/>
                </a:schemeClr>
              </a:gs>
            </a:gsLst>
            <a:lin ang="0" scaled="1"/>
          </a:gradFill>
          <a:ln w="9525">
            <a:noFill/>
            <a:miter lim="800000"/>
            <a:headEnd/>
            <a:tailEnd/>
          </a:ln>
          <a:effectLst/>
        </p:spPr>
        <p:txBody>
          <a:bodyPr anchor="ctr">
            <a:prstTxWarp prst="textNoShape">
              <a:avLst/>
            </a:prstTxWarp>
          </a:bodyPr>
          <a:lstStyle/>
          <a:p>
            <a:pPr>
              <a:defRPr/>
            </a:pPr>
            <a:r>
              <a:rPr lang="de-DE" sz="2400" b="1">
                <a:solidFill>
                  <a:schemeClr val="bg2"/>
                </a:solidFill>
                <a:latin typeface="Arial" charset="0"/>
              </a:rPr>
              <a:t>respekt:ive</a:t>
            </a:r>
          </a:p>
        </p:txBody>
      </p:sp>
      <p:sp>
        <p:nvSpPr>
          <p:cNvPr id="129026" name="Rectangle 2"/>
          <p:cNvSpPr>
            <a:spLocks noGrp="1" noChangeArrowheads="1"/>
          </p:cNvSpPr>
          <p:nvPr>
            <p:ph type="ctrTitle"/>
          </p:nvPr>
        </p:nvSpPr>
        <p:spPr>
          <a:xfrm>
            <a:off x="685800" y="1600200"/>
            <a:ext cx="7772400" cy="792163"/>
          </a:xfrm>
        </p:spPr>
        <p:txBody>
          <a:bodyPr/>
          <a:lstStyle>
            <a:lvl1pPr>
              <a:defRPr/>
            </a:lvl1pPr>
          </a:lstStyle>
          <a:p>
            <a:r>
              <a:rPr lang="de-DE"/>
              <a:t>Titelmasterformat durch Klicken bearbeiten</a:t>
            </a:r>
          </a:p>
        </p:txBody>
      </p:sp>
      <p:sp>
        <p:nvSpPr>
          <p:cNvPr id="129027" name="Rectangle 3"/>
          <p:cNvSpPr>
            <a:spLocks noGrp="1" noChangeArrowheads="1"/>
          </p:cNvSpPr>
          <p:nvPr>
            <p:ph type="subTitle" idx="1"/>
          </p:nvPr>
        </p:nvSpPr>
        <p:spPr>
          <a:xfrm>
            <a:off x="1371600" y="3886200"/>
            <a:ext cx="6400800" cy="1752600"/>
          </a:xfrm>
        </p:spPr>
        <p:txBody>
          <a:bodyPr/>
          <a:lstStyle>
            <a:lvl1pPr marL="0" indent="0" algn="ctr">
              <a:defRPr/>
            </a:lvl1pPr>
          </a:lstStyle>
          <a:p>
            <a:r>
              <a:rPr lang="de-DE"/>
              <a:t>Formatvorlage des Untertitelmasters durch Klicken bearbeiten</a:t>
            </a:r>
          </a:p>
        </p:txBody>
      </p:sp>
      <p:sp>
        <p:nvSpPr>
          <p:cNvPr id="6" name="Rectangle 4"/>
          <p:cNvSpPr>
            <a:spLocks noGrp="1" noChangeArrowheads="1"/>
          </p:cNvSpPr>
          <p:nvPr>
            <p:ph type="ftr" sz="quarter" idx="10"/>
          </p:nvPr>
        </p:nvSpPr>
        <p:spPr>
          <a:xfrm>
            <a:off x="468313" y="6245225"/>
            <a:ext cx="8135937" cy="476250"/>
          </a:xfrm>
          <a:gradFill rotWithShape="1">
            <a:gsLst>
              <a:gs pos="0">
                <a:srgbClr val="66FF33">
                  <a:alpha val="52000"/>
                </a:srgbClr>
              </a:gs>
              <a:gs pos="100000">
                <a:schemeClr val="bg1">
                  <a:alpha val="50000"/>
                </a:schemeClr>
              </a:gs>
            </a:gsLst>
            <a:lin ang="0" scaled="1"/>
          </a:gradFill>
        </p:spPr>
        <p:txBody>
          <a:bodyPr/>
          <a:lstStyle>
            <a:lvl1pPr>
              <a:defRPr/>
            </a:lvl1pPr>
          </a:lstStyle>
          <a:p>
            <a:pPr>
              <a:defRPr/>
            </a:pPr>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017B2CC5-5BCB-9E47-87F9-9C4BC39490A5}" type="slidenum">
              <a:rPr lang="de-DE"/>
              <a:pPr>
                <a:defRPr/>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40513" y="765175"/>
            <a:ext cx="2057400" cy="5327650"/>
          </a:xfrm>
        </p:spPr>
        <p:txBody>
          <a:bodyPr vert="eaVert"/>
          <a:lstStyle/>
          <a:p>
            <a:r>
              <a:rPr lang="de-DE"/>
              <a:t>Mastertitelformat bearbeiten</a:t>
            </a:r>
          </a:p>
        </p:txBody>
      </p:sp>
      <p:sp>
        <p:nvSpPr>
          <p:cNvPr id="3" name="Vertikaler Textplatzhalter 2"/>
          <p:cNvSpPr>
            <a:spLocks noGrp="1"/>
          </p:cNvSpPr>
          <p:nvPr>
            <p:ph type="body" orient="vert" idx="1"/>
          </p:nvPr>
        </p:nvSpPr>
        <p:spPr>
          <a:xfrm>
            <a:off x="468313" y="765175"/>
            <a:ext cx="6019800" cy="532765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342EADE7-B0C2-7749-9E21-B1935ACFF75D}" type="slidenum">
              <a:rPr lang="de-DE"/>
              <a:pPr>
                <a:defRPr/>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el, Text und ClipArt">
    <p:spTree>
      <p:nvGrpSpPr>
        <p:cNvPr id="1" name=""/>
        <p:cNvGrpSpPr/>
        <p:nvPr/>
      </p:nvGrpSpPr>
      <p:grpSpPr>
        <a:xfrm>
          <a:off x="0" y="0"/>
          <a:ext cx="0" cy="0"/>
          <a:chOff x="0" y="0"/>
          <a:chExt cx="0" cy="0"/>
        </a:xfrm>
      </p:grpSpPr>
      <p:sp>
        <p:nvSpPr>
          <p:cNvPr id="2" name="Titel 1"/>
          <p:cNvSpPr>
            <a:spLocks noGrp="1"/>
          </p:cNvSpPr>
          <p:nvPr>
            <p:ph type="title"/>
          </p:nvPr>
        </p:nvSpPr>
        <p:spPr>
          <a:xfrm>
            <a:off x="468313" y="765175"/>
            <a:ext cx="8229600" cy="792163"/>
          </a:xfrm>
        </p:spPr>
        <p:txBody>
          <a:bodyPr/>
          <a:lstStyle/>
          <a:p>
            <a:r>
              <a:rPr lang="de-DE"/>
              <a:t>Mastertitelformat bearbeiten</a:t>
            </a:r>
          </a:p>
        </p:txBody>
      </p:sp>
      <p:sp>
        <p:nvSpPr>
          <p:cNvPr id="3" name="Textplatzhalter 2"/>
          <p:cNvSpPr>
            <a:spLocks noGrp="1"/>
          </p:cNvSpPr>
          <p:nvPr>
            <p:ph type="body" sz="half" idx="1"/>
          </p:nvPr>
        </p:nvSpPr>
        <p:spPr>
          <a:xfrm>
            <a:off x="468313" y="1773238"/>
            <a:ext cx="4002087" cy="43195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ClipArt-Platzhalter 3"/>
          <p:cNvSpPr>
            <a:spLocks noGrp="1"/>
          </p:cNvSpPr>
          <p:nvPr>
            <p:ph type="clipArt" sz="half" idx="2"/>
          </p:nvPr>
        </p:nvSpPr>
        <p:spPr>
          <a:xfrm>
            <a:off x="4622800" y="1773238"/>
            <a:ext cx="4002088" cy="4319587"/>
          </a:xfrm>
        </p:spPr>
        <p:txBody>
          <a:bodyPr/>
          <a:lstStyle/>
          <a:p>
            <a:pPr lvl="0"/>
            <a:endParaRPr lang="de-DE" noProof="0"/>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C958CD1E-CE56-C14C-B6A2-82AB65D63659}" type="slidenum">
              <a:rPr lang="de-DE"/>
              <a:pPr>
                <a:defRPr/>
              </a:pPr>
              <a:t>‹Nr.›</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68313" y="765175"/>
            <a:ext cx="8229600" cy="792163"/>
          </a:xfrm>
        </p:spPr>
        <p:txBody>
          <a:bodyPr/>
          <a:lstStyle/>
          <a:p>
            <a:r>
              <a:rPr lang="de-DE"/>
              <a:t>Mastertitelformat bearbeiten</a:t>
            </a:r>
          </a:p>
        </p:txBody>
      </p:sp>
      <p:sp>
        <p:nvSpPr>
          <p:cNvPr id="3" name="Tabellenplatzhalter 2"/>
          <p:cNvSpPr>
            <a:spLocks noGrp="1"/>
          </p:cNvSpPr>
          <p:nvPr>
            <p:ph type="tbl" idx="1"/>
          </p:nvPr>
        </p:nvSpPr>
        <p:spPr>
          <a:xfrm>
            <a:off x="468313" y="1773238"/>
            <a:ext cx="8156575" cy="4319587"/>
          </a:xfrm>
        </p:spPr>
        <p:txBody>
          <a:bodyPr/>
          <a:lstStyle/>
          <a:p>
            <a:pPr lvl="0"/>
            <a:endParaRPr lang="de-DE" noProof="0"/>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E1926A84-3951-5E4B-8AD5-D6DFD39E1AEA}" type="slidenum">
              <a:rPr lang="de-DE"/>
              <a:pPr>
                <a:defRPr/>
              </a:pPr>
              <a:t>‹Nr.›</a:t>
            </a:fld>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8313" y="765175"/>
            <a:ext cx="8229600" cy="792163"/>
          </a:xfrm>
        </p:spPr>
        <p:txBody>
          <a:bodyPr/>
          <a:lstStyle/>
          <a:p>
            <a:r>
              <a:rPr lang="de-DE"/>
              <a:t>Mastertitelformat bearbeiten</a:t>
            </a:r>
          </a:p>
        </p:txBody>
      </p:sp>
      <p:sp>
        <p:nvSpPr>
          <p:cNvPr id="3" name="Textplatzhalter 2"/>
          <p:cNvSpPr>
            <a:spLocks noGrp="1"/>
          </p:cNvSpPr>
          <p:nvPr>
            <p:ph type="body" sz="half" idx="1"/>
          </p:nvPr>
        </p:nvSpPr>
        <p:spPr>
          <a:xfrm>
            <a:off x="468313" y="1773238"/>
            <a:ext cx="4002087" cy="43195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22800" y="1773238"/>
            <a:ext cx="4002088" cy="43195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E2E73A57-2DFC-B846-9517-FC01A329E029}" type="slidenum">
              <a:rPr lang="de-DE"/>
              <a:pPr>
                <a:defRPr/>
              </a:pPr>
              <a:t>‹Nr.›</a:t>
            </a:fld>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0" y="908050"/>
            <a:ext cx="9144000" cy="419100"/>
          </a:xfrm>
        </p:spPr>
        <p:txBody>
          <a:bodyPr/>
          <a:lstStyle/>
          <a:p>
            <a:r>
              <a:rPr lang="de-DE"/>
              <a:t>Mastertitelformat bearbeiten</a:t>
            </a:r>
          </a:p>
        </p:txBody>
      </p:sp>
      <p:sp>
        <p:nvSpPr>
          <p:cNvPr id="3" name="SmartArt-Platzhalter 2"/>
          <p:cNvSpPr>
            <a:spLocks noGrp="1"/>
          </p:cNvSpPr>
          <p:nvPr>
            <p:ph type="dgm" idx="1"/>
          </p:nvPr>
        </p:nvSpPr>
        <p:spPr>
          <a:xfrm>
            <a:off x="457200" y="1600200"/>
            <a:ext cx="8229600" cy="4525963"/>
          </a:xfrm>
          <a:prstGeom prst="rect">
            <a:avLst/>
          </a:prstGeom>
        </p:spPr>
        <p:txBody>
          <a:bodyPr/>
          <a:lstStyle/>
          <a:p>
            <a:pPr lvl="0"/>
            <a:endParaRPr lang="de-DE" noProof="0"/>
          </a:p>
        </p:txBody>
      </p:sp>
      <p:sp>
        <p:nvSpPr>
          <p:cNvPr id="4" name="Rectangle 5"/>
          <p:cNvSpPr>
            <a:spLocks noGrp="1" noChangeArrowheads="1"/>
          </p:cNvSpPr>
          <p:nvPr>
            <p:ph type="dt" sz="half" idx="10"/>
          </p:nvPr>
        </p:nvSpPr>
        <p:spPr>
          <a:xfrm>
            <a:off x="457200" y="6616700"/>
            <a:ext cx="2133600" cy="268288"/>
          </a:xfrm>
          <a:prstGeom prst="rect">
            <a:avLst/>
          </a:prstGeom>
        </p:spPr>
        <p:txBody>
          <a:bodyPr/>
          <a:lstStyle>
            <a:lvl1pPr>
              <a:defRPr/>
            </a:lvl1pPr>
          </a:lstStyle>
          <a:p>
            <a:pPr>
              <a:defRPr/>
            </a:pPr>
            <a:endParaRPr lang="de-DE"/>
          </a:p>
        </p:txBody>
      </p:sp>
      <p:sp>
        <p:nvSpPr>
          <p:cNvPr id="5" name="Rectangle 6"/>
          <p:cNvSpPr>
            <a:spLocks noGrp="1" noChangeArrowheads="1"/>
          </p:cNvSpPr>
          <p:nvPr>
            <p:ph type="ftr" sz="quarter" idx="11"/>
          </p:nvPr>
        </p:nvSpPr>
        <p:spPr/>
        <p:txBody>
          <a:bodyPr/>
          <a:lstStyle>
            <a:lvl1pPr>
              <a:defRPr/>
            </a:lvl1pPr>
          </a:lstStyle>
          <a:p>
            <a:pPr>
              <a:defRPr/>
            </a:pPr>
            <a:endParaRPr lang="de-DE"/>
          </a:p>
        </p:txBody>
      </p:sp>
      <p:sp>
        <p:nvSpPr>
          <p:cNvPr id="6" name="Rectangle 7"/>
          <p:cNvSpPr>
            <a:spLocks noGrp="1" noChangeArrowheads="1"/>
          </p:cNvSpPr>
          <p:nvPr>
            <p:ph type="sldNum" sz="quarter" idx="12"/>
          </p:nvPr>
        </p:nvSpPr>
        <p:spPr/>
        <p:txBody>
          <a:bodyPr/>
          <a:lstStyle>
            <a:lvl1pPr>
              <a:defRPr/>
            </a:lvl1pPr>
          </a:lstStyle>
          <a:p>
            <a:pPr>
              <a:defRPr/>
            </a:pPr>
            <a:fld id="{8488060C-0BFF-A74D-99A2-5D41B3013047}" type="slidenum">
              <a:rPr lang="de-DE"/>
              <a:pPr>
                <a:defRPr/>
              </a:pPr>
              <a:t>‹Nr.›</a:t>
            </a:fld>
            <a:endParaRPr lang="de-DE"/>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Up Landscape with Captions">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1"/>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257175" indent="-257175" algn="ctr" rtl="0" latinLnBrk="0">
              <a:spcBef>
                <a:spcPct val="20000"/>
              </a:spcBef>
              <a:buFontTx/>
              <a:buNone/>
              <a:defRPr lang="en-US" sz="1800" dirty="0">
                <a:solidFill>
                  <a:schemeClr val="tx2"/>
                </a:solidFill>
                <a:latin typeface="+mn-lt"/>
                <a:ea typeface="+mn-ea"/>
                <a:cs typeface="+mn-cs"/>
              </a:defRPr>
            </a:lvl1pPr>
            <a:extLst/>
          </a:lstStyle>
          <a:p>
            <a:pPr marL="342900" indent="-342900" algn="ctr" rtl="0" latinLnBrk="0">
              <a:spcBef>
                <a:spcPct val="20000"/>
              </a:spcBef>
              <a:buFontTx/>
              <a:buNone/>
            </a:pPr>
            <a:r>
              <a:rPr lang="en-US" sz="1800">
                <a:solidFill>
                  <a:schemeClr val="tx2"/>
                </a:solidFill>
                <a:latin typeface="+mn-lt"/>
                <a:ea typeface="+mn-ea"/>
                <a:cs typeface="+mn-cs"/>
              </a:rPr>
              <a:t>Click icon to add picture</a:t>
            </a:r>
            <a:endParaRPr lang="en-US" sz="1800" dirty="0">
              <a:solidFill>
                <a:schemeClr val="tx2"/>
              </a:solidFill>
              <a:latin typeface="+mn-lt"/>
              <a:ea typeface="+mn-ea"/>
              <a:cs typeface="+mn-cs"/>
            </a:endParaRPr>
          </a:p>
        </p:txBody>
      </p:sp>
      <p:sp>
        <p:nvSpPr>
          <p:cNvPr id="8" name="Picture Placeholder 7"/>
          <p:cNvSpPr>
            <a:spLocks noGrp="1" noChangeAspect="1"/>
          </p:cNvSpPr>
          <p:nvPr>
            <p:ph type="pic" sz="quarter" idx="14"/>
          </p:nvPr>
        </p:nvSpPr>
        <p:spPr>
          <a:xfrm>
            <a:off x="152400" y="1085851"/>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257175" indent="-257175" algn="ctr" rtl="0" latinLnBrk="0">
              <a:spcBef>
                <a:spcPct val="20000"/>
              </a:spcBef>
              <a:buFontTx/>
              <a:buNone/>
              <a:defRPr lang="en-US" sz="1800" dirty="0">
                <a:solidFill>
                  <a:schemeClr val="tx2"/>
                </a:solidFill>
                <a:latin typeface="+mn-lt"/>
                <a:ea typeface="+mn-ea"/>
                <a:cs typeface="+mn-cs"/>
              </a:defRPr>
            </a:lvl1pPr>
            <a:extLst/>
          </a:lstStyle>
          <a:p>
            <a:pPr marL="342900" indent="-342900" algn="ctr" rtl="0" latinLnBrk="0">
              <a:spcBef>
                <a:spcPct val="20000"/>
              </a:spcBef>
              <a:buFontTx/>
              <a:buNone/>
            </a:pPr>
            <a:r>
              <a:rPr lang="en-US" sz="1800">
                <a:solidFill>
                  <a:schemeClr val="tx2"/>
                </a:solidFill>
                <a:latin typeface="+mn-lt"/>
                <a:ea typeface="+mn-ea"/>
                <a:cs typeface="+mn-cs"/>
              </a:rPr>
              <a:t>Click icon to add picture</a:t>
            </a:r>
            <a:endParaRPr lang="en-US" sz="1800" dirty="0">
              <a:solidFill>
                <a:schemeClr val="tx2"/>
              </a:solidFill>
              <a:latin typeface="+mn-lt"/>
              <a:ea typeface="+mn-ea"/>
              <a:cs typeface="+mn-cs"/>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a:buFontTx/>
              <a:buNone/>
              <a:defRPr sz="1620" baseline="0"/>
            </a:lvl1pPr>
            <a:extLst/>
          </a:lstStyle>
          <a:p>
            <a:pPr lvl="0"/>
            <a:r>
              <a:rPr lang="en-US" dirty="0"/>
              <a:t>Click to add caption</a:t>
            </a:r>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a:buFontTx/>
              <a:buNone/>
              <a:defRPr sz="1620" baseline="0"/>
            </a:lvl1pPr>
            <a:extLst/>
          </a:lstStyle>
          <a:p>
            <a:pPr lvl="0"/>
            <a:r>
              <a:rPr lang="en-US" dirty="0"/>
              <a:t>Click to add caption</a:t>
            </a:r>
          </a:p>
        </p:txBody>
      </p:sp>
      <p:sp>
        <p:nvSpPr>
          <p:cNvPr id="6" name="Rectangle 5"/>
          <p:cNvSpPr>
            <a:spLocks noGrp="1"/>
          </p:cNvSpPr>
          <p:nvPr>
            <p:ph type="dt" sz="half" idx="18"/>
          </p:nvPr>
        </p:nvSpPr>
        <p:spPr/>
        <p:txBody>
          <a:bodyPr/>
          <a:lstStyle/>
          <a:p>
            <a:pPr algn="r"/>
            <a:fld id="{9668B50E-0B48-4566-8609-C51CF752A7DF}" type="datetimeFigureOut">
              <a:rPr lang="en-US" smtClean="0">
                <a:solidFill>
                  <a:schemeClr val="bg1"/>
                </a:solidFill>
              </a:rPr>
              <a:pPr algn="r"/>
              <a:t>1/29/2021</a:t>
            </a:fld>
            <a:endParaRPr lang="en-US" dirty="0"/>
          </a:p>
        </p:txBody>
      </p:sp>
      <p:sp>
        <p:nvSpPr>
          <p:cNvPr id="7" name="Rectangle 6"/>
          <p:cNvSpPr>
            <a:spLocks noGrp="1"/>
          </p:cNvSpPr>
          <p:nvPr>
            <p:ph type="sldNum" sz="quarter" idx="19"/>
          </p:nvPr>
        </p:nvSpPr>
        <p:spPr/>
        <p:txBody>
          <a:bodyPr/>
          <a:lstStyle/>
          <a:p>
            <a:fld id="{8A4431D5-1B33-458B-8AFD-CECCB0FA18CB}" type="slidenum">
              <a:rPr lang="en-US" smtClean="0">
                <a:solidFill>
                  <a:srgbClr val="FFFFFF"/>
                </a:solidFill>
              </a:rPr>
              <a:pPr/>
              <a:t>‹Nr.›</a:t>
            </a:fld>
            <a:endParaRPr lang="en-US" dirty="0"/>
          </a:p>
        </p:txBody>
      </p:sp>
      <p:sp>
        <p:nvSpPr>
          <p:cNvPr id="9" name="Rectangle 8"/>
          <p:cNvSpPr>
            <a:spLocks noGrp="1"/>
          </p:cNvSpPr>
          <p:nvPr>
            <p:ph type="ftr" sz="quarter" idx="20"/>
          </p:nvPr>
        </p:nvSpPr>
        <p:spPr/>
        <p:txBody>
          <a:bodyPr/>
          <a:lstStyle/>
          <a:p>
            <a:endParaRPr lang="en-US" dirty="0"/>
          </a:p>
        </p:txBody>
      </p:sp>
    </p:spTree>
    <p:extLst>
      <p:ext uri="{BB962C8B-B14F-4D97-AF65-F5344CB8AC3E}">
        <p14:creationId xmlns:p14="http://schemas.microsoft.com/office/powerpoint/2010/main" val="51158870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6997AC29-2254-9849-85ED-4A317F173207}" type="slidenum">
              <a:rPr lang="de-DE"/>
              <a:pPr>
                <a:defRPr/>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Mastertextformat bearbeiten</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5D673D31-A6D6-D44E-A0F7-46B90E45E430}" type="slidenum">
              <a:rPr lang="de-DE"/>
              <a:pPr>
                <a:defRPr/>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68313" y="1773238"/>
            <a:ext cx="4002087"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22800" y="1773238"/>
            <a:ext cx="4002088"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7EF043A3-5A4D-174A-AF8C-69B8559A8CD5}" type="slidenum">
              <a:rPr lang="de-DE"/>
              <a:pPr>
                <a:defRPr/>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ftr" sz="quarter" idx="10"/>
          </p:nvPr>
        </p:nvSpPr>
        <p:spPr>
          <a:ln/>
        </p:spPr>
        <p:txBody>
          <a:bodyPr/>
          <a:lstStyle>
            <a:lvl1pPr>
              <a:defRPr/>
            </a:lvl1pPr>
          </a:lstStyle>
          <a:p>
            <a:pPr>
              <a:defRPr/>
            </a:pPr>
            <a:endParaRPr lang="de-DE"/>
          </a:p>
        </p:txBody>
      </p:sp>
      <p:sp>
        <p:nvSpPr>
          <p:cNvPr id="8" name="Rectangle 6"/>
          <p:cNvSpPr>
            <a:spLocks noGrp="1" noChangeArrowheads="1"/>
          </p:cNvSpPr>
          <p:nvPr>
            <p:ph type="sldNum" sz="quarter" idx="11"/>
          </p:nvPr>
        </p:nvSpPr>
        <p:spPr>
          <a:ln/>
        </p:spPr>
        <p:txBody>
          <a:bodyPr/>
          <a:lstStyle>
            <a:lvl1pPr>
              <a:defRPr/>
            </a:lvl1pPr>
          </a:lstStyle>
          <a:p>
            <a:pPr>
              <a:defRPr/>
            </a:pPr>
            <a:fld id="{D00C08AE-188A-394C-9FEA-117F59850AAC}" type="slidenum">
              <a:rPr lang="de-DE"/>
              <a:pPr>
                <a:defRPr/>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Rectangle 5"/>
          <p:cNvSpPr>
            <a:spLocks noGrp="1" noChangeArrowheads="1"/>
          </p:cNvSpPr>
          <p:nvPr>
            <p:ph type="ftr" sz="quarter" idx="10"/>
          </p:nvPr>
        </p:nvSpPr>
        <p:spPr>
          <a:ln/>
        </p:spPr>
        <p:txBody>
          <a:bodyPr/>
          <a:lstStyle>
            <a:lvl1pPr>
              <a:defRPr/>
            </a:lvl1pPr>
          </a:lstStyle>
          <a:p>
            <a:pPr>
              <a:defRPr/>
            </a:pPr>
            <a:endParaRPr lang="de-DE"/>
          </a:p>
        </p:txBody>
      </p:sp>
      <p:sp>
        <p:nvSpPr>
          <p:cNvPr id="4" name="Rectangle 6"/>
          <p:cNvSpPr>
            <a:spLocks noGrp="1" noChangeArrowheads="1"/>
          </p:cNvSpPr>
          <p:nvPr>
            <p:ph type="sldNum" sz="quarter" idx="11"/>
          </p:nvPr>
        </p:nvSpPr>
        <p:spPr>
          <a:ln/>
        </p:spPr>
        <p:txBody>
          <a:bodyPr/>
          <a:lstStyle>
            <a:lvl1pPr>
              <a:defRPr/>
            </a:lvl1pPr>
          </a:lstStyle>
          <a:p>
            <a:pPr>
              <a:defRPr/>
            </a:pPr>
            <a:fld id="{94254211-FE3F-0D40-8052-37952BA2E990}" type="slidenum">
              <a:rPr lang="de-DE"/>
              <a:pPr>
                <a:defRPr/>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de-DE"/>
          </a:p>
        </p:txBody>
      </p:sp>
      <p:sp>
        <p:nvSpPr>
          <p:cNvPr id="3" name="Rectangle 6"/>
          <p:cNvSpPr>
            <a:spLocks noGrp="1" noChangeArrowheads="1"/>
          </p:cNvSpPr>
          <p:nvPr>
            <p:ph type="sldNum" sz="quarter" idx="11"/>
          </p:nvPr>
        </p:nvSpPr>
        <p:spPr>
          <a:ln/>
        </p:spPr>
        <p:txBody>
          <a:bodyPr/>
          <a:lstStyle>
            <a:lvl1pPr>
              <a:defRPr/>
            </a:lvl1pPr>
          </a:lstStyle>
          <a:p>
            <a:pPr>
              <a:defRPr/>
            </a:pPr>
            <a:fld id="{260E599F-5F1C-704D-9BA9-CCC1BC958FE9}" type="slidenum">
              <a:rPr lang="de-DE"/>
              <a:pPr>
                <a:defRPr/>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AE2A68AF-42A3-084C-8579-10511C37F4BE}" type="slidenum">
              <a:rPr lang="de-DE"/>
              <a:pPr>
                <a:defRPr/>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81754F35-3A86-F64A-9007-A49E82636DA6}" type="slidenum">
              <a:rPr lang="de-DE"/>
              <a:pPr>
                <a:defRPr/>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468313" y="260350"/>
            <a:ext cx="8229600" cy="504825"/>
          </a:xfrm>
          <a:prstGeom prst="rect">
            <a:avLst/>
          </a:prstGeom>
          <a:gradFill rotWithShape="1">
            <a:gsLst>
              <a:gs pos="0">
                <a:srgbClr val="66FF33">
                  <a:alpha val="52000"/>
                </a:srgbClr>
              </a:gs>
              <a:gs pos="100000">
                <a:schemeClr val="bg1">
                  <a:alpha val="50000"/>
                </a:schemeClr>
              </a:gs>
            </a:gsLst>
            <a:lin ang="0" scaled="1"/>
          </a:gradFill>
          <a:ln w="9525">
            <a:noFill/>
            <a:miter lim="800000"/>
            <a:headEnd/>
            <a:tailEnd/>
          </a:ln>
          <a:effectLst/>
        </p:spPr>
        <p:txBody>
          <a:bodyPr anchor="ctr">
            <a:prstTxWarp prst="textNoShape">
              <a:avLst/>
            </a:prstTxWarp>
          </a:bodyPr>
          <a:lstStyle/>
          <a:p>
            <a:pPr>
              <a:defRPr/>
            </a:pPr>
            <a:r>
              <a:rPr lang="de-DE" sz="2800">
                <a:solidFill>
                  <a:schemeClr val="bg2"/>
                </a:solidFill>
                <a:latin typeface="AgentMedDB" pitchFamily="2" charset="0"/>
              </a:rPr>
              <a:t>respekt:ive</a:t>
            </a:r>
          </a:p>
        </p:txBody>
      </p:sp>
      <p:sp>
        <p:nvSpPr>
          <p:cNvPr id="1027" name="Rectangle 3"/>
          <p:cNvSpPr>
            <a:spLocks noGrp="1" noChangeArrowheads="1"/>
          </p:cNvSpPr>
          <p:nvPr>
            <p:ph type="title"/>
          </p:nvPr>
        </p:nvSpPr>
        <p:spPr bwMode="auto">
          <a:xfrm>
            <a:off x="468313" y="765175"/>
            <a:ext cx="8229600" cy="792163"/>
          </a:xfrm>
          <a:prstGeom prst="rect">
            <a:avLst/>
          </a:prstGeom>
          <a:gradFill rotWithShape="1">
            <a:gsLst>
              <a:gs pos="0">
                <a:srgbClr val="66FF33">
                  <a:alpha val="51999"/>
                </a:srgbClr>
              </a:gs>
              <a:gs pos="100000">
                <a:schemeClr val="bg1">
                  <a:alpha val="50000"/>
                </a:schemeClr>
              </a:gs>
            </a:gsLst>
            <a:lin ang="0" scaled="1"/>
          </a:grad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de-DE"/>
          </a:p>
        </p:txBody>
      </p:sp>
      <p:sp>
        <p:nvSpPr>
          <p:cNvPr id="1028" name="Rectangle 4"/>
          <p:cNvSpPr>
            <a:spLocks noGrp="1" noChangeArrowheads="1"/>
          </p:cNvSpPr>
          <p:nvPr>
            <p:ph type="body" idx="1"/>
          </p:nvPr>
        </p:nvSpPr>
        <p:spPr bwMode="auto">
          <a:xfrm>
            <a:off x="468313" y="1773238"/>
            <a:ext cx="8156575" cy="43195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0"/>
            <a:endParaRPr lang="de-DE"/>
          </a:p>
        </p:txBody>
      </p:sp>
      <p:sp>
        <p:nvSpPr>
          <p:cNvPr id="128005" name="Rectangle 5"/>
          <p:cNvSpPr>
            <a:spLocks noGrp="1" noChangeArrowheads="1"/>
          </p:cNvSpPr>
          <p:nvPr>
            <p:ph type="ftr" sz="quarter" idx="3"/>
          </p:nvPr>
        </p:nvSpPr>
        <p:spPr bwMode="auto">
          <a:xfrm>
            <a:off x="395288" y="6245225"/>
            <a:ext cx="71294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de-DE"/>
          </a:p>
        </p:txBody>
      </p:sp>
      <p:sp>
        <p:nvSpPr>
          <p:cNvPr id="128006" name="Rectangle 6"/>
          <p:cNvSpPr>
            <a:spLocks noGrp="1" noChangeArrowheads="1"/>
          </p:cNvSpPr>
          <p:nvPr>
            <p:ph type="sldNum" sz="quarter" idx="4"/>
          </p:nvPr>
        </p:nvSpPr>
        <p:spPr bwMode="auto">
          <a:xfrm>
            <a:off x="7667625" y="6245225"/>
            <a:ext cx="101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02C70C6-1CD2-3247-8A38-83B965CF3D76}" type="slidenum">
              <a:rPr lang="de-DE"/>
              <a:pPr>
                <a:defRPr/>
              </a:pPr>
              <a:t>‹Nr.›</a:t>
            </a:fld>
            <a:endParaRPr lang="de-DE"/>
          </a:p>
        </p:txBody>
      </p:sp>
      <p:sp>
        <p:nvSpPr>
          <p:cNvPr id="128007" name="Text Box 7"/>
          <p:cNvSpPr txBox="1">
            <a:spLocks noChangeArrowheads="1"/>
          </p:cNvSpPr>
          <p:nvPr userDrawn="1"/>
        </p:nvSpPr>
        <p:spPr bwMode="auto">
          <a:xfrm>
            <a:off x="5659438" y="358775"/>
            <a:ext cx="2479675" cy="400050"/>
          </a:xfrm>
          <a:prstGeom prst="rect">
            <a:avLst/>
          </a:prstGeom>
          <a:noFill/>
          <a:ln w="9525">
            <a:noFill/>
            <a:miter lim="800000"/>
            <a:headEnd/>
            <a:tailEnd/>
          </a:ln>
          <a:effectLst/>
        </p:spPr>
        <p:txBody>
          <a:bodyPr wrap="none">
            <a:prstTxWarp prst="textNoShape">
              <a:avLst/>
            </a:prstTxWarp>
            <a:spAutoFit/>
          </a:bodyPr>
          <a:lstStyle/>
          <a:p>
            <a:pPr algn="ctr"/>
            <a:r>
              <a:rPr lang="de-DE" sz="1000" b="1">
                <a:solidFill>
                  <a:schemeClr val="bg2"/>
                </a:solidFill>
              </a:rPr>
              <a:t>Agentur für Coaching und Beratung</a:t>
            </a:r>
          </a:p>
          <a:p>
            <a:pPr algn="ctr"/>
            <a:r>
              <a:rPr lang="de-DE" sz="1000" b="1">
                <a:solidFill>
                  <a:schemeClr val="bg2"/>
                </a:solidFill>
              </a:rPr>
              <a:t>Barbara Kolzarek Detlev Lindau-Bank</a:t>
            </a:r>
          </a:p>
        </p:txBody>
      </p:sp>
      <p:sp>
        <p:nvSpPr>
          <p:cNvPr id="128008" name="Text Box 8"/>
          <p:cNvSpPr txBox="1">
            <a:spLocks noChangeArrowheads="1"/>
          </p:cNvSpPr>
          <p:nvPr userDrawn="1"/>
        </p:nvSpPr>
        <p:spPr bwMode="auto">
          <a:xfrm>
            <a:off x="5056188" y="2297113"/>
            <a:ext cx="184150" cy="366712"/>
          </a:xfrm>
          <a:prstGeom prst="rect">
            <a:avLst/>
          </a:prstGeom>
          <a:noFill/>
          <a:ln w="9525">
            <a:noFill/>
            <a:miter lim="800000"/>
            <a:headEnd/>
            <a:tailEnd/>
          </a:ln>
          <a:effectLst/>
        </p:spPr>
        <p:txBody>
          <a:bodyPr wrap="none">
            <a:prstTxWarp prst="textNoShape">
              <a:avLst/>
            </a:prstTxWarp>
            <a:spAutoFit/>
          </a:bodyPr>
          <a:lstStyle/>
          <a:p>
            <a:pPr>
              <a:defRPr/>
            </a:pPr>
            <a:endParaRPr lang="de-DE">
              <a:latin typeface="Arial" charset="0"/>
            </a:endParaRPr>
          </a:p>
        </p:txBody>
      </p:sp>
      <p:sp>
        <p:nvSpPr>
          <p:cNvPr id="9" name="Textfeld 8"/>
          <p:cNvSpPr txBox="1"/>
          <p:nvPr userDrawn="1"/>
        </p:nvSpPr>
        <p:spPr>
          <a:xfrm>
            <a:off x="3200400" y="381000"/>
            <a:ext cx="2198688" cy="369888"/>
          </a:xfrm>
          <a:prstGeom prst="rect">
            <a:avLst/>
          </a:prstGeom>
          <a:noFill/>
        </p:spPr>
        <p:txBody>
          <a:bodyPr wrap="none">
            <a:spAutoFit/>
          </a:bodyPr>
          <a:lstStyle/>
          <a:p>
            <a:pPr>
              <a:defRPr/>
            </a:pPr>
            <a:r>
              <a:rPr lang="de-DE" dirty="0" err="1">
                <a:solidFill>
                  <a:schemeClr val="bg2"/>
                </a:solidFill>
              </a:rPr>
              <a:t>www.respekt-ive.de</a:t>
            </a:r>
            <a:endParaRPr lang="de-DE"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3933"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4" r:id="rId15"/>
    <p:sldLayoutId id="2147483935" r:id="rId16"/>
  </p:sldLayoutIdLst>
  <p:txStyles>
    <p:titleStyle>
      <a:lvl1pPr algn="l" rtl="0" eaLnBrk="0" fontAlgn="base" hangingPunct="0">
        <a:spcBef>
          <a:spcPct val="0"/>
        </a:spcBef>
        <a:spcAft>
          <a:spcPct val="0"/>
        </a:spcAft>
        <a:defRPr sz="2800">
          <a:solidFill>
            <a:schemeClr val="bg2"/>
          </a:solidFill>
          <a:latin typeface="+mj-lt"/>
          <a:ea typeface="ＭＳ Ｐゴシック" charset="-128"/>
          <a:cs typeface="ＭＳ Ｐゴシック" charset="-128"/>
        </a:defRPr>
      </a:lvl1pPr>
      <a:lvl2pPr algn="l" rtl="0" eaLnBrk="0" fontAlgn="base" hangingPunct="0">
        <a:spcBef>
          <a:spcPct val="0"/>
        </a:spcBef>
        <a:spcAft>
          <a:spcPct val="0"/>
        </a:spcAft>
        <a:defRPr sz="2800">
          <a:solidFill>
            <a:schemeClr val="bg2"/>
          </a:solidFill>
          <a:latin typeface="AgentMedDB" pitchFamily="2" charset="0"/>
          <a:ea typeface="ＭＳ Ｐゴシック" charset="-128"/>
          <a:cs typeface="ＭＳ Ｐゴシック" charset="-128"/>
        </a:defRPr>
      </a:lvl2pPr>
      <a:lvl3pPr algn="l" rtl="0" eaLnBrk="0" fontAlgn="base" hangingPunct="0">
        <a:spcBef>
          <a:spcPct val="0"/>
        </a:spcBef>
        <a:spcAft>
          <a:spcPct val="0"/>
        </a:spcAft>
        <a:defRPr sz="2800">
          <a:solidFill>
            <a:schemeClr val="bg2"/>
          </a:solidFill>
          <a:latin typeface="AgentMedDB" pitchFamily="2" charset="0"/>
          <a:ea typeface="ＭＳ Ｐゴシック" charset="-128"/>
          <a:cs typeface="ＭＳ Ｐゴシック" charset="-128"/>
        </a:defRPr>
      </a:lvl3pPr>
      <a:lvl4pPr algn="l" rtl="0" eaLnBrk="0" fontAlgn="base" hangingPunct="0">
        <a:spcBef>
          <a:spcPct val="0"/>
        </a:spcBef>
        <a:spcAft>
          <a:spcPct val="0"/>
        </a:spcAft>
        <a:defRPr sz="2800">
          <a:solidFill>
            <a:schemeClr val="bg2"/>
          </a:solidFill>
          <a:latin typeface="AgentMedDB" pitchFamily="2" charset="0"/>
          <a:ea typeface="ＭＳ Ｐゴシック" charset="-128"/>
          <a:cs typeface="ＭＳ Ｐゴシック" charset="-128"/>
        </a:defRPr>
      </a:lvl4pPr>
      <a:lvl5pPr algn="l" rtl="0" eaLnBrk="0" fontAlgn="base" hangingPunct="0">
        <a:spcBef>
          <a:spcPct val="0"/>
        </a:spcBef>
        <a:spcAft>
          <a:spcPct val="0"/>
        </a:spcAft>
        <a:defRPr sz="2800">
          <a:solidFill>
            <a:schemeClr val="bg2"/>
          </a:solidFill>
          <a:latin typeface="AgentMedDB" pitchFamily="2" charset="0"/>
          <a:ea typeface="ＭＳ Ｐゴシック" charset="-128"/>
          <a:cs typeface="ＭＳ Ｐゴシック" charset="-128"/>
        </a:defRPr>
      </a:lvl5pPr>
      <a:lvl6pPr marL="457200" algn="l" rtl="0" fontAlgn="base">
        <a:spcBef>
          <a:spcPct val="0"/>
        </a:spcBef>
        <a:spcAft>
          <a:spcPct val="0"/>
        </a:spcAft>
        <a:defRPr sz="2800">
          <a:solidFill>
            <a:schemeClr val="bg2"/>
          </a:solidFill>
          <a:latin typeface="AgentMedDB" pitchFamily="2" charset="0"/>
        </a:defRPr>
      </a:lvl6pPr>
      <a:lvl7pPr marL="914400" algn="l" rtl="0" fontAlgn="base">
        <a:spcBef>
          <a:spcPct val="0"/>
        </a:spcBef>
        <a:spcAft>
          <a:spcPct val="0"/>
        </a:spcAft>
        <a:defRPr sz="2800">
          <a:solidFill>
            <a:schemeClr val="bg2"/>
          </a:solidFill>
          <a:latin typeface="AgentMedDB" pitchFamily="2" charset="0"/>
        </a:defRPr>
      </a:lvl7pPr>
      <a:lvl8pPr marL="1371600" algn="l" rtl="0" fontAlgn="base">
        <a:spcBef>
          <a:spcPct val="0"/>
        </a:spcBef>
        <a:spcAft>
          <a:spcPct val="0"/>
        </a:spcAft>
        <a:defRPr sz="2800">
          <a:solidFill>
            <a:schemeClr val="bg2"/>
          </a:solidFill>
          <a:latin typeface="AgentMedDB" pitchFamily="2" charset="0"/>
        </a:defRPr>
      </a:lvl8pPr>
      <a:lvl9pPr marL="1828800" algn="l" rtl="0" fontAlgn="base">
        <a:spcBef>
          <a:spcPct val="0"/>
        </a:spcBef>
        <a:spcAft>
          <a:spcPct val="0"/>
        </a:spcAft>
        <a:defRPr sz="2800">
          <a:solidFill>
            <a:schemeClr val="bg2"/>
          </a:solidFill>
          <a:latin typeface="AgentMedDB" pitchFamily="2" charset="0"/>
        </a:defRPr>
      </a:lvl9pPr>
    </p:titleStyle>
    <p:bodyStyle>
      <a:lvl1pPr marL="6350" indent="-6350" algn="l" rtl="0" eaLnBrk="0" fontAlgn="base" hangingPunct="0">
        <a:lnSpc>
          <a:spcPct val="120000"/>
        </a:lnSpc>
        <a:spcBef>
          <a:spcPct val="50000"/>
        </a:spcBef>
        <a:spcAft>
          <a:spcPct val="0"/>
        </a:spcAft>
        <a:buClr>
          <a:srgbClr val="009900"/>
        </a:buClr>
        <a:buFont typeface="Wingdings" pitchFamily="-65" charset="2"/>
        <a:defRPr sz="2400">
          <a:solidFill>
            <a:srgbClr val="000000"/>
          </a:solidFill>
          <a:latin typeface="+mn-lt"/>
          <a:ea typeface="ＭＳ Ｐゴシック" charset="-128"/>
          <a:cs typeface="ＭＳ Ｐゴシック" charset="-128"/>
        </a:defRPr>
      </a:lvl1pPr>
      <a:lvl2pPr marL="669925" indent="-325438" algn="l" rtl="0" eaLnBrk="0" fontAlgn="base" hangingPunct="0">
        <a:spcBef>
          <a:spcPct val="20000"/>
        </a:spcBef>
        <a:spcAft>
          <a:spcPct val="0"/>
        </a:spcAft>
        <a:buClr>
          <a:srgbClr val="009900"/>
        </a:buClr>
        <a:buFont typeface="Wingdings" pitchFamily="-65" charset="2"/>
        <a:buChar char="q"/>
        <a:defRPr>
          <a:solidFill>
            <a:srgbClr val="000000"/>
          </a:solidFill>
          <a:latin typeface="+mn-lt"/>
          <a:ea typeface="ＭＳ Ｐゴシック" charset="-128"/>
        </a:defRPr>
      </a:lvl2pPr>
      <a:lvl3pPr marL="1022350" indent="-350838" algn="l" rtl="0" eaLnBrk="0" fontAlgn="base" hangingPunct="0">
        <a:lnSpc>
          <a:spcPct val="120000"/>
        </a:lnSpc>
        <a:spcBef>
          <a:spcPct val="40000"/>
        </a:spcBef>
        <a:spcAft>
          <a:spcPct val="0"/>
        </a:spcAft>
        <a:buClr>
          <a:srgbClr val="009900"/>
        </a:buClr>
        <a:buFont typeface="Wingdings" pitchFamily="-65" charset="2"/>
        <a:buChar char="n"/>
        <a:defRPr sz="1600">
          <a:solidFill>
            <a:srgbClr val="0000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Arial" charset="0"/>
          <a:ea typeface="ＭＳ Ｐゴシック" charset="-128"/>
        </a:defRPr>
      </a:lvl5pPr>
      <a:lvl6pPr marL="2514600" indent="-228600" algn="l" rtl="0" fontAlgn="base">
        <a:spcBef>
          <a:spcPct val="20000"/>
        </a:spcBef>
        <a:spcAft>
          <a:spcPct val="0"/>
        </a:spcAft>
        <a:buChar char="»"/>
        <a:defRPr sz="2000">
          <a:solidFill>
            <a:schemeClr val="tx1"/>
          </a:solidFill>
          <a:latin typeface="Arial" charset="0"/>
          <a:ea typeface="ＭＳ Ｐゴシック" charset="-128"/>
        </a:defRPr>
      </a:lvl6pPr>
      <a:lvl7pPr marL="2971800" indent="-228600" algn="l" rtl="0" fontAlgn="base">
        <a:spcBef>
          <a:spcPct val="20000"/>
        </a:spcBef>
        <a:spcAft>
          <a:spcPct val="0"/>
        </a:spcAft>
        <a:buChar char="»"/>
        <a:defRPr sz="2000">
          <a:solidFill>
            <a:schemeClr val="tx1"/>
          </a:solidFill>
          <a:latin typeface="Arial" charset="0"/>
          <a:ea typeface="ＭＳ Ｐゴシック" charset="-128"/>
        </a:defRPr>
      </a:lvl7pPr>
      <a:lvl8pPr marL="3429000" indent="-228600" algn="l" rtl="0" fontAlgn="base">
        <a:spcBef>
          <a:spcPct val="20000"/>
        </a:spcBef>
        <a:spcAft>
          <a:spcPct val="0"/>
        </a:spcAft>
        <a:buChar char="»"/>
        <a:defRPr sz="2000">
          <a:solidFill>
            <a:schemeClr val="tx1"/>
          </a:solidFill>
          <a:latin typeface="Arial" charset="0"/>
          <a:ea typeface="ＭＳ Ｐゴシック" charset="-128"/>
        </a:defRPr>
      </a:lvl8pPr>
      <a:lvl9pPr marL="3886200" indent="-228600" algn="l" rtl="0" fontAlgn="base">
        <a:spcBef>
          <a:spcPct val="20000"/>
        </a:spcBef>
        <a:spcAft>
          <a:spcPct val="0"/>
        </a:spcAft>
        <a:buChar char="»"/>
        <a:defRPr sz="2000">
          <a:solidFill>
            <a:schemeClr val="tx1"/>
          </a:solidFill>
          <a:latin typeface="Arial" charset="0"/>
          <a:ea typeface="ＭＳ Ｐゴシック"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3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visiblelearning.co.nz/"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bit.ly/1dyTC6o" TargetMode="External"/><Relationship Id="rId2" Type="http://schemas.openxmlformats.org/officeDocument/2006/relationships/hyperlink" Target="http://www.abebooks.com/products/isbn/9780415690157?cm_sp=bdp-_-9780415690157-_-isbn13" TargetMode="External"/><Relationship Id="rId1" Type="http://schemas.openxmlformats.org/officeDocument/2006/relationships/slideLayout" Target="../slideLayouts/slideLayout7.xml"/><Relationship Id="rId5" Type="http://schemas.openxmlformats.org/officeDocument/2006/relationships/hyperlink" Target="http://bit.ly/K8kti2" TargetMode="External"/><Relationship Id="rId4" Type="http://schemas.openxmlformats.org/officeDocument/2006/relationships/hyperlink" Target="http://bit.ly/1gkVRO8"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noFill/>
        </p:spPr>
        <p:txBody>
          <a:bodyPr/>
          <a:lstStyle/>
          <a:p>
            <a:pPr algn="ctr"/>
            <a:r>
              <a:rPr lang="de-DE" dirty="0">
                <a:ea typeface="ＭＳ Ｐゴシック" pitchFamily="-1" charset="-128"/>
                <a:cs typeface="ＭＳ Ｐゴシック" pitchFamily="-1" charset="-128"/>
              </a:rPr>
              <a:t>Visible Learning</a:t>
            </a:r>
            <a:br>
              <a:rPr lang="de-DE" dirty="0">
                <a:ea typeface="ＭＳ Ｐゴシック" pitchFamily="-1" charset="-128"/>
                <a:cs typeface="ＭＳ Ｐゴシック" pitchFamily="-1" charset="-128"/>
              </a:rPr>
            </a:br>
            <a:r>
              <a:rPr lang="de-DE" dirty="0">
                <a:ea typeface="ＭＳ Ｐゴシック" pitchFamily="-1" charset="-128"/>
                <a:cs typeface="ＭＳ Ｐゴシック" pitchFamily="-1" charset="-128"/>
              </a:rPr>
              <a:t>- John </a:t>
            </a:r>
            <a:r>
              <a:rPr lang="de-DE" dirty="0" err="1">
                <a:ea typeface="ＭＳ Ｐゴシック" pitchFamily="-1" charset="-128"/>
                <a:cs typeface="ＭＳ Ｐゴシック" pitchFamily="-1" charset="-128"/>
              </a:rPr>
              <a:t>Hattie´s</a:t>
            </a:r>
            <a:r>
              <a:rPr lang="de-DE" dirty="0">
                <a:ea typeface="ＭＳ Ｐゴシック" pitchFamily="-1" charset="-128"/>
                <a:cs typeface="ＭＳ Ｐゴシック" pitchFamily="-1" charset="-128"/>
              </a:rPr>
              <a:t> Research - </a:t>
            </a:r>
          </a:p>
        </p:txBody>
      </p:sp>
      <p:sp>
        <p:nvSpPr>
          <p:cNvPr id="15363" name="Rectangle 3"/>
          <p:cNvSpPr>
            <a:spLocks noGrp="1" noChangeArrowheads="1"/>
          </p:cNvSpPr>
          <p:nvPr>
            <p:ph type="subTitle" idx="1"/>
          </p:nvPr>
        </p:nvSpPr>
        <p:spPr>
          <a:xfrm>
            <a:off x="1371600" y="3860800"/>
            <a:ext cx="6400800" cy="1752600"/>
          </a:xfrm>
          <a:noFill/>
        </p:spPr>
        <p:txBody>
          <a:bodyPr/>
          <a:lstStyle/>
          <a:p>
            <a:pPr eaLnBrk="1" hangingPunct="1">
              <a:lnSpc>
                <a:spcPct val="80000"/>
              </a:lnSpc>
            </a:pPr>
            <a:endParaRPr lang="de-DE" dirty="0">
              <a:ea typeface="ＭＳ Ｐゴシック" pitchFamily="-1" charset="-128"/>
              <a:cs typeface="ＭＳ Ｐゴシック" pitchFamily="-1" charset="-128"/>
            </a:endParaRPr>
          </a:p>
          <a:p>
            <a:pPr eaLnBrk="1" hangingPunct="1">
              <a:lnSpc>
                <a:spcPct val="80000"/>
              </a:lnSpc>
            </a:pPr>
            <a:endParaRPr lang="de-DE" dirty="0">
              <a:ea typeface="ＭＳ Ｐゴシック" pitchFamily="-1" charset="-128"/>
              <a:cs typeface="ＭＳ Ｐゴシック" pitchFamily="-1" charset="-128"/>
            </a:endParaRPr>
          </a:p>
          <a:p>
            <a:pPr eaLnBrk="1" hangingPunct="1">
              <a:lnSpc>
                <a:spcPct val="80000"/>
              </a:lnSpc>
            </a:pPr>
            <a:endParaRPr lang="de-DE" dirty="0">
              <a:ea typeface="ＭＳ Ｐゴシック" pitchFamily="-1" charset="-128"/>
              <a:cs typeface="ＭＳ Ｐゴシック" pitchFamily="-1" charset="-128"/>
            </a:endParaRPr>
          </a:p>
          <a:p>
            <a:pPr eaLnBrk="1" hangingPunct="1">
              <a:lnSpc>
                <a:spcPct val="80000"/>
              </a:lnSpc>
            </a:pPr>
            <a:endParaRPr lang="de-DE" dirty="0">
              <a:ea typeface="ＭＳ Ｐゴシック" pitchFamily="-1" charset="-128"/>
              <a:cs typeface="ＭＳ Ｐゴシック" pitchFamily="-1" charset="-128"/>
            </a:endParaRPr>
          </a:p>
          <a:p>
            <a:pPr eaLnBrk="1" hangingPunct="1">
              <a:lnSpc>
                <a:spcPct val="80000"/>
              </a:lnSpc>
            </a:pPr>
            <a:r>
              <a:rPr lang="de-DE" sz="1000" b="1" dirty="0">
                <a:solidFill>
                  <a:srgbClr val="808000"/>
                </a:solidFill>
                <a:ea typeface="ＭＳ Ｐゴシック" pitchFamily="-1" charset="-128"/>
                <a:cs typeface="ＭＳ Ｐゴシック" pitchFamily="-1" charset="-128"/>
              </a:rPr>
              <a:t>Detlev Lindau-Bank </a:t>
            </a:r>
          </a:p>
        </p:txBody>
      </p:sp>
      <p:pic>
        <p:nvPicPr>
          <p:cNvPr id="4" name="Bild 3"/>
          <p:cNvPicPr>
            <a:picLocks noChangeAspect="1"/>
          </p:cNvPicPr>
          <p:nvPr/>
        </p:nvPicPr>
        <p:blipFill>
          <a:blip r:embed="rId2"/>
          <a:stretch>
            <a:fillRect/>
          </a:stretch>
        </p:blipFill>
        <p:spPr>
          <a:xfrm>
            <a:off x="533400" y="1447801"/>
            <a:ext cx="1601007" cy="2362200"/>
          </a:xfrm>
          <a:prstGeom prst="rect">
            <a:avLst/>
          </a:prstGeom>
        </p:spPr>
      </p:pic>
      <p:pic>
        <p:nvPicPr>
          <p:cNvPr id="6" name="Bild 5"/>
          <p:cNvPicPr>
            <a:picLocks noChangeAspect="1"/>
          </p:cNvPicPr>
          <p:nvPr/>
        </p:nvPicPr>
        <p:blipFill>
          <a:blip r:embed="rId3"/>
          <a:stretch>
            <a:fillRect/>
          </a:stretch>
        </p:blipFill>
        <p:spPr>
          <a:xfrm>
            <a:off x="3276600" y="3733800"/>
            <a:ext cx="2546350" cy="1472318"/>
          </a:xfrm>
          <a:prstGeom prst="rect">
            <a:avLst/>
          </a:prstGeom>
        </p:spPr>
      </p:pic>
      <p:pic>
        <p:nvPicPr>
          <p:cNvPr id="7" name="Bild 6"/>
          <p:cNvPicPr>
            <a:picLocks noChangeAspect="1"/>
          </p:cNvPicPr>
          <p:nvPr/>
        </p:nvPicPr>
        <p:blipFill>
          <a:blip r:embed="rId4"/>
          <a:stretch>
            <a:fillRect/>
          </a:stretch>
        </p:blipFill>
        <p:spPr>
          <a:xfrm>
            <a:off x="6900062" y="1447800"/>
            <a:ext cx="1672437" cy="23622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6 Domains </a:t>
            </a:r>
            <a:r>
              <a:rPr lang="de-DE" dirty="0" err="1"/>
              <a:t>and</a:t>
            </a:r>
            <a:r>
              <a:rPr lang="de-DE" dirty="0"/>
              <a:t> 138 </a:t>
            </a:r>
            <a:r>
              <a:rPr lang="de-DE" dirty="0" err="1"/>
              <a:t>influencing</a:t>
            </a:r>
            <a:r>
              <a:rPr lang="de-DE" dirty="0"/>
              <a:t> </a:t>
            </a:r>
            <a:r>
              <a:rPr lang="de-DE" dirty="0" err="1"/>
              <a:t>Factors</a:t>
            </a:r>
            <a:r>
              <a:rPr lang="de-DE" dirty="0"/>
              <a:t> (2008)</a:t>
            </a:r>
          </a:p>
        </p:txBody>
      </p:sp>
      <p:sp>
        <p:nvSpPr>
          <p:cNvPr id="3" name="Inhaltsplatzhalter 2"/>
          <p:cNvSpPr>
            <a:spLocks noGrp="1"/>
          </p:cNvSpPr>
          <p:nvPr>
            <p:ph idx="1"/>
          </p:nvPr>
        </p:nvSpPr>
        <p:spPr/>
        <p:txBody>
          <a:bodyPr/>
          <a:lstStyle/>
          <a:p>
            <a:r>
              <a:rPr lang="de-DE" sz="2000" b="1" dirty="0" err="1"/>
              <a:t>Students</a:t>
            </a:r>
            <a:r>
              <a:rPr lang="de-DE" sz="2000" b="1" dirty="0"/>
              <a:t> Family</a:t>
            </a:r>
          </a:p>
          <a:p>
            <a:r>
              <a:rPr lang="de-DE" sz="2000" b="1" dirty="0"/>
              <a:t>School</a:t>
            </a:r>
          </a:p>
          <a:p>
            <a:r>
              <a:rPr lang="de-DE" sz="2000" b="1" dirty="0"/>
              <a:t>Curriculum</a:t>
            </a:r>
          </a:p>
          <a:p>
            <a:r>
              <a:rPr lang="de-DE" sz="2000" b="1" dirty="0" err="1"/>
              <a:t>Teacher</a:t>
            </a:r>
            <a:endParaRPr lang="de-DE" sz="2000" b="1" dirty="0"/>
          </a:p>
          <a:p>
            <a:r>
              <a:rPr lang="de-DE" sz="2000" b="1" dirty="0"/>
              <a:t>Teaching</a:t>
            </a:r>
          </a:p>
          <a:p>
            <a:endParaRPr lang="de-DE" dirty="0"/>
          </a:p>
        </p:txBody>
      </p:sp>
    </p:spTree>
    <p:extLst>
      <p:ext uri="{BB962C8B-B14F-4D97-AF65-F5344CB8AC3E}">
        <p14:creationId xmlns:p14="http://schemas.microsoft.com/office/powerpoint/2010/main" val="149463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E7184F-D89C-9D4C-B9CF-DA41474D8570}"/>
              </a:ext>
            </a:extLst>
          </p:cNvPr>
          <p:cNvSpPr>
            <a:spLocks noGrp="1"/>
          </p:cNvSpPr>
          <p:nvPr>
            <p:ph type="title"/>
          </p:nvPr>
        </p:nvSpPr>
        <p:spPr/>
        <p:txBody>
          <a:bodyPr/>
          <a:lstStyle/>
          <a:p>
            <a:r>
              <a:rPr lang="de-DE" dirty="0"/>
              <a:t>6 Domains </a:t>
            </a:r>
            <a:r>
              <a:rPr lang="de-DE" dirty="0" err="1"/>
              <a:t>and</a:t>
            </a:r>
            <a:r>
              <a:rPr lang="de-DE" dirty="0"/>
              <a:t> 22 Sub-Domains</a:t>
            </a:r>
          </a:p>
        </p:txBody>
      </p:sp>
      <p:graphicFrame>
        <p:nvGraphicFramePr>
          <p:cNvPr id="4" name="Inhaltsplatzhalter 3">
            <a:extLst>
              <a:ext uri="{FF2B5EF4-FFF2-40B4-BE49-F238E27FC236}">
                <a16:creationId xmlns:a16="http://schemas.microsoft.com/office/drawing/2014/main" id="{5AE1DC68-06ED-4C47-85B1-B26EA4CB61B7}"/>
              </a:ext>
            </a:extLst>
          </p:cNvPr>
          <p:cNvGraphicFramePr>
            <a:graphicFrameLocks noGrp="1"/>
          </p:cNvGraphicFramePr>
          <p:nvPr>
            <p:ph idx="1"/>
            <p:extLst>
              <p:ext uri="{D42A27DB-BD31-4B8C-83A1-F6EECF244321}">
                <p14:modId xmlns:p14="http://schemas.microsoft.com/office/powerpoint/2010/main" val="1438488766"/>
              </p:ext>
            </p:extLst>
          </p:nvPr>
        </p:nvGraphicFramePr>
        <p:xfrm>
          <a:off x="468313" y="1412776"/>
          <a:ext cx="8496175" cy="5266278"/>
        </p:xfrm>
        <a:graphic>
          <a:graphicData uri="http://schemas.openxmlformats.org/drawingml/2006/table">
            <a:tbl>
              <a:tblPr firstRow="1" bandRow="1">
                <a:tableStyleId>{5C22544A-7EE6-4342-B048-85BDC9FD1C3A}</a:tableStyleId>
              </a:tblPr>
              <a:tblGrid>
                <a:gridCol w="1285137">
                  <a:extLst>
                    <a:ext uri="{9D8B030D-6E8A-4147-A177-3AD203B41FA5}">
                      <a16:colId xmlns:a16="http://schemas.microsoft.com/office/drawing/2014/main" val="131500708"/>
                    </a:ext>
                  </a:extLst>
                </a:gridCol>
                <a:gridCol w="1213738">
                  <a:extLst>
                    <a:ext uri="{9D8B030D-6E8A-4147-A177-3AD203B41FA5}">
                      <a16:colId xmlns:a16="http://schemas.microsoft.com/office/drawing/2014/main" val="315038796"/>
                    </a:ext>
                  </a:extLst>
                </a:gridCol>
                <a:gridCol w="1713515">
                  <a:extLst>
                    <a:ext uri="{9D8B030D-6E8A-4147-A177-3AD203B41FA5}">
                      <a16:colId xmlns:a16="http://schemas.microsoft.com/office/drawing/2014/main" val="3926203390"/>
                    </a:ext>
                  </a:extLst>
                </a:gridCol>
                <a:gridCol w="1211042">
                  <a:extLst>
                    <a:ext uri="{9D8B030D-6E8A-4147-A177-3AD203B41FA5}">
                      <a16:colId xmlns:a16="http://schemas.microsoft.com/office/drawing/2014/main" val="2458517705"/>
                    </a:ext>
                  </a:extLst>
                </a:gridCol>
                <a:gridCol w="1972157">
                  <a:extLst>
                    <a:ext uri="{9D8B030D-6E8A-4147-A177-3AD203B41FA5}">
                      <a16:colId xmlns:a16="http://schemas.microsoft.com/office/drawing/2014/main" val="3306841003"/>
                    </a:ext>
                  </a:extLst>
                </a:gridCol>
                <a:gridCol w="1100586">
                  <a:extLst>
                    <a:ext uri="{9D8B030D-6E8A-4147-A177-3AD203B41FA5}">
                      <a16:colId xmlns:a16="http://schemas.microsoft.com/office/drawing/2014/main" val="1942802126"/>
                    </a:ext>
                  </a:extLst>
                </a:gridCol>
              </a:tblGrid>
              <a:tr h="466324">
                <a:tc>
                  <a:txBody>
                    <a:bodyPr/>
                    <a:lstStyle/>
                    <a:p>
                      <a:r>
                        <a:rPr lang="de-DE" sz="1400" dirty="0" err="1">
                          <a:solidFill>
                            <a:schemeClr val="tx1"/>
                          </a:solidFill>
                        </a:rPr>
                        <a:t>Students</a:t>
                      </a:r>
                      <a:endParaRPr lang="de-DE" sz="1400" dirty="0">
                        <a:solidFill>
                          <a:schemeClr val="tx1"/>
                        </a:solidFill>
                      </a:endParaRPr>
                    </a:p>
                  </a:txBody>
                  <a:tcPr/>
                </a:tc>
                <a:tc>
                  <a:txBody>
                    <a:bodyPr/>
                    <a:lstStyle/>
                    <a:p>
                      <a:r>
                        <a:rPr lang="de-DE" sz="1400" dirty="0" err="1">
                          <a:solidFill>
                            <a:schemeClr val="tx1"/>
                          </a:solidFill>
                        </a:rPr>
                        <a:t>Teacher</a:t>
                      </a:r>
                      <a:endParaRPr lang="de-DE" sz="1400" dirty="0">
                        <a:solidFill>
                          <a:schemeClr val="tx1"/>
                        </a:solidFill>
                      </a:endParaRPr>
                    </a:p>
                  </a:txBody>
                  <a:tcPr/>
                </a:tc>
                <a:tc>
                  <a:txBody>
                    <a:bodyPr/>
                    <a:lstStyle/>
                    <a:p>
                      <a:r>
                        <a:rPr lang="de-DE" sz="1400" dirty="0">
                          <a:solidFill>
                            <a:schemeClr val="tx1"/>
                          </a:solidFill>
                        </a:rPr>
                        <a:t>School</a:t>
                      </a:r>
                    </a:p>
                  </a:txBody>
                  <a:tcPr/>
                </a:tc>
                <a:tc>
                  <a:txBody>
                    <a:bodyPr/>
                    <a:lstStyle/>
                    <a:p>
                      <a:r>
                        <a:rPr lang="de-DE" sz="1400" dirty="0">
                          <a:solidFill>
                            <a:schemeClr val="tx1"/>
                          </a:solidFill>
                        </a:rPr>
                        <a:t>Curriculum</a:t>
                      </a:r>
                    </a:p>
                  </a:txBody>
                  <a:tcPr/>
                </a:tc>
                <a:tc>
                  <a:txBody>
                    <a:bodyPr/>
                    <a:lstStyle/>
                    <a:p>
                      <a:r>
                        <a:rPr lang="de-DE" sz="1400" dirty="0" err="1">
                          <a:solidFill>
                            <a:schemeClr val="tx1"/>
                          </a:solidFill>
                        </a:rPr>
                        <a:t>teaching</a:t>
                      </a:r>
                      <a:endParaRPr lang="de-DE" sz="1400" dirty="0">
                        <a:solidFill>
                          <a:schemeClr val="tx1"/>
                        </a:solidFill>
                      </a:endParaRPr>
                    </a:p>
                  </a:txBody>
                  <a:tcPr/>
                </a:tc>
                <a:tc>
                  <a:txBody>
                    <a:bodyPr/>
                    <a:lstStyle/>
                    <a:p>
                      <a:r>
                        <a:rPr lang="de-DE" sz="1400" dirty="0">
                          <a:solidFill>
                            <a:schemeClr val="tx1"/>
                          </a:solidFill>
                        </a:rPr>
                        <a:t>Family</a:t>
                      </a:r>
                    </a:p>
                  </a:txBody>
                  <a:tcPr/>
                </a:tc>
                <a:extLst>
                  <a:ext uri="{0D108BD9-81ED-4DB2-BD59-A6C34878D82A}">
                    <a16:rowId xmlns:a16="http://schemas.microsoft.com/office/drawing/2014/main" val="3468973223"/>
                  </a:ext>
                </a:extLst>
              </a:tr>
              <a:tr h="6419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a:t>Background</a:t>
                      </a:r>
                    </a:p>
                    <a:p>
                      <a:endParaRPr lang="de-DE" sz="1400" dirty="0"/>
                    </a:p>
                  </a:txBody>
                  <a:tcPr/>
                </a:tc>
                <a:tc>
                  <a:txBody>
                    <a:bodyPr/>
                    <a:lstStyle/>
                    <a:p>
                      <a:r>
                        <a:rPr lang="de-DE" sz="1400" dirty="0" err="1"/>
                        <a:t>No</a:t>
                      </a:r>
                      <a:r>
                        <a:rPr lang="de-DE" sz="1400" dirty="0"/>
                        <a:t> sub-domain</a:t>
                      </a:r>
                    </a:p>
                  </a:txBody>
                  <a:tcPr/>
                </a:tc>
                <a:tc>
                  <a:txBody>
                    <a:bodyPr/>
                    <a:lstStyle/>
                    <a:p>
                      <a:r>
                        <a:rPr lang="de-DE" sz="1400" dirty="0"/>
                        <a:t>School </a:t>
                      </a:r>
                      <a:r>
                        <a:rPr lang="de-DE" sz="1400" dirty="0" err="1"/>
                        <a:t>features</a:t>
                      </a:r>
                      <a:endParaRPr lang="de-DE"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a:t>Reading, </a:t>
                      </a:r>
                      <a:r>
                        <a:rPr lang="de-DE" sz="1400" dirty="0" err="1"/>
                        <a:t>writing</a:t>
                      </a:r>
                      <a:r>
                        <a:rPr lang="de-DE" sz="1400" dirty="0"/>
                        <a:t>, </a:t>
                      </a:r>
                      <a:r>
                        <a:rPr lang="de-DE" sz="1400" dirty="0" err="1"/>
                        <a:t>art</a:t>
                      </a:r>
                      <a:endParaRPr lang="de-DE" sz="1400" dirty="0"/>
                    </a:p>
                    <a:p>
                      <a:endParaRPr lang="de-DE" sz="1400" dirty="0"/>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dirty="0"/>
                        <a:t>Intention </a:t>
                      </a:r>
                      <a:r>
                        <a:rPr lang="de-DE" sz="1400" dirty="0" err="1"/>
                        <a:t>and</a:t>
                      </a:r>
                      <a:r>
                        <a:rPr lang="de-DE" sz="1400" dirty="0"/>
                        <a:t> </a:t>
                      </a:r>
                      <a:r>
                        <a:rPr lang="de-DE" sz="1400" dirty="0" err="1"/>
                        <a:t>goals</a:t>
                      </a:r>
                      <a:endParaRPr lang="de-DE" sz="1400" dirty="0"/>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dirty="0" err="1"/>
                        <a:t>Criteria</a:t>
                      </a:r>
                      <a:r>
                        <a:rPr lang="de-DE" sz="1400" dirty="0"/>
                        <a:t> </a:t>
                      </a:r>
                      <a:r>
                        <a:rPr lang="de-DE" sz="1400" dirty="0" err="1"/>
                        <a:t>of</a:t>
                      </a:r>
                      <a:r>
                        <a:rPr lang="de-DE" sz="1400" dirty="0"/>
                        <a:t> </a:t>
                      </a:r>
                      <a:r>
                        <a:rPr lang="de-DE" sz="1400" dirty="0" err="1"/>
                        <a:t>success</a:t>
                      </a:r>
                      <a:endParaRPr lang="de-DE" sz="1400" dirty="0"/>
                    </a:p>
                  </a:txBody>
                  <a:tcPr/>
                </a:tc>
                <a:tc>
                  <a:txBody>
                    <a:bodyPr/>
                    <a:lstStyle/>
                    <a:p>
                      <a:r>
                        <a:rPr lang="de-DE" sz="1400" dirty="0" err="1"/>
                        <a:t>No</a:t>
                      </a:r>
                      <a:r>
                        <a:rPr lang="de-DE" sz="1400" dirty="0"/>
                        <a:t> sub-domain</a:t>
                      </a:r>
                    </a:p>
                  </a:txBody>
                  <a:tcPr/>
                </a:tc>
                <a:extLst>
                  <a:ext uri="{0D108BD9-81ED-4DB2-BD59-A6C34878D82A}">
                    <a16:rowId xmlns:a16="http://schemas.microsoft.com/office/drawing/2014/main" val="4115823167"/>
                  </a:ext>
                </a:extLst>
              </a:tr>
              <a:tr h="85035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err="1"/>
                        <a:t>Pre</a:t>
                      </a:r>
                      <a:r>
                        <a:rPr lang="de-DE" sz="1400" dirty="0"/>
                        <a:t>-school </a:t>
                      </a:r>
                      <a:r>
                        <a:rPr lang="de-DE" sz="1400" dirty="0" err="1"/>
                        <a:t>experience</a:t>
                      </a:r>
                      <a:endParaRPr lang="de-DE" sz="1400" dirty="0"/>
                    </a:p>
                    <a:p>
                      <a:endParaRPr lang="de-DE" sz="1400" dirty="0"/>
                    </a:p>
                  </a:txBody>
                  <a:tcPr/>
                </a:tc>
                <a:tc>
                  <a:txBody>
                    <a:bodyPr/>
                    <a:lstStyle/>
                    <a:p>
                      <a:endParaRPr lang="de-DE"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err="1"/>
                        <a:t>Programs</a:t>
                      </a:r>
                      <a:r>
                        <a:rPr lang="de-DE" sz="1400" dirty="0"/>
                        <a:t> </a:t>
                      </a:r>
                      <a:r>
                        <a:rPr lang="de-DE" sz="1400" dirty="0" err="1"/>
                        <a:t>for</a:t>
                      </a:r>
                      <a:r>
                        <a:rPr lang="de-DE" sz="1400" dirty="0"/>
                        <a:t> </a:t>
                      </a:r>
                      <a:r>
                        <a:rPr lang="de-DE" sz="1400" dirty="0" err="1"/>
                        <a:t>highly</a:t>
                      </a:r>
                      <a:r>
                        <a:rPr lang="de-DE" sz="1400" dirty="0"/>
                        <a:t> </a:t>
                      </a:r>
                      <a:r>
                        <a:rPr lang="de-DE" sz="1400" dirty="0" err="1"/>
                        <a:t>gifted</a:t>
                      </a:r>
                      <a:r>
                        <a:rPr lang="de-DE" sz="1400" dirty="0"/>
                        <a:t> </a:t>
                      </a:r>
                      <a:r>
                        <a:rPr lang="de-DE" sz="1400" dirty="0" err="1"/>
                        <a:t>students</a:t>
                      </a:r>
                      <a:endParaRPr lang="de-DE"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a:t>Science </a:t>
                      </a:r>
                      <a:r>
                        <a:rPr lang="de-DE" sz="1400" dirty="0" err="1"/>
                        <a:t>and</a:t>
                      </a:r>
                      <a:r>
                        <a:rPr lang="de-DE" sz="1400" dirty="0"/>
                        <a:t> </a:t>
                      </a:r>
                      <a:r>
                        <a:rPr lang="de-DE" sz="1400" dirty="0" err="1"/>
                        <a:t>mathmatic</a:t>
                      </a:r>
                      <a:endParaRPr lang="de-DE" sz="1400" dirty="0"/>
                    </a:p>
                    <a:p>
                      <a:endParaRPr lang="de-DE" sz="1400" dirty="0"/>
                    </a:p>
                  </a:txBody>
                  <a:tcPr/>
                </a:tc>
                <a:tc>
                  <a:txBody>
                    <a:bodyPr/>
                    <a:lstStyle/>
                    <a:p>
                      <a:pPr marL="285750" indent="-285750">
                        <a:buFont typeface="Arial" panose="020B0604020202020204" pitchFamily="34" charset="0"/>
                        <a:buChar char="•"/>
                      </a:pPr>
                      <a:r>
                        <a:rPr lang="de-DE" sz="1400" dirty="0"/>
                        <a:t>Teaching </a:t>
                      </a:r>
                      <a:r>
                        <a:rPr lang="de-DE" sz="1400" dirty="0" err="1"/>
                        <a:t>strategies</a:t>
                      </a:r>
                      <a:endParaRPr lang="de-DE" sz="1400" dirty="0"/>
                    </a:p>
                    <a:p>
                      <a:pPr marL="285750" indent="-285750">
                        <a:buFont typeface="Arial" panose="020B0604020202020204" pitchFamily="34" charset="0"/>
                        <a:buChar char="•"/>
                      </a:pPr>
                      <a:r>
                        <a:rPr lang="de-DE" sz="1400" dirty="0" err="1"/>
                        <a:t>Self-directed</a:t>
                      </a:r>
                      <a:r>
                        <a:rPr lang="de-DE" sz="1400" dirty="0"/>
                        <a:t> </a:t>
                      </a:r>
                      <a:r>
                        <a:rPr lang="de-DE" sz="1400" dirty="0" err="1"/>
                        <a:t>learning</a:t>
                      </a:r>
                      <a:endParaRPr lang="de-DE" sz="1400" dirty="0"/>
                    </a:p>
                  </a:txBody>
                  <a:tcPr/>
                </a:tc>
                <a:tc>
                  <a:txBody>
                    <a:bodyPr/>
                    <a:lstStyle/>
                    <a:p>
                      <a:endParaRPr lang="de-DE" sz="1400" dirty="0"/>
                    </a:p>
                  </a:txBody>
                  <a:tcPr/>
                </a:tc>
                <a:extLst>
                  <a:ext uri="{0D108BD9-81ED-4DB2-BD59-A6C34878D82A}">
                    <a16:rowId xmlns:a16="http://schemas.microsoft.com/office/drawing/2014/main" val="790110366"/>
                  </a:ext>
                </a:extLst>
              </a:tr>
              <a:tr h="658340">
                <a:tc>
                  <a:txBody>
                    <a:bodyPr/>
                    <a:lstStyle/>
                    <a:p>
                      <a:r>
                        <a:rPr lang="de-DE" sz="1400" dirty="0" err="1"/>
                        <a:t>Physical</a:t>
                      </a:r>
                      <a:r>
                        <a:rPr lang="de-DE" sz="1400" dirty="0"/>
                        <a:t> </a:t>
                      </a:r>
                      <a:r>
                        <a:rPr lang="de-DE" sz="1400" dirty="0" err="1"/>
                        <a:t>characteristics</a:t>
                      </a:r>
                      <a:endParaRPr lang="de-DE" sz="1400" dirty="0"/>
                    </a:p>
                  </a:txBody>
                  <a:tcPr/>
                </a:tc>
                <a:tc>
                  <a:txBody>
                    <a:bodyPr/>
                    <a:lstStyle/>
                    <a:p>
                      <a:endParaRPr lang="de-DE"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a:t>School-type</a:t>
                      </a:r>
                    </a:p>
                    <a:p>
                      <a:endParaRPr lang="de-DE"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a:t>Other </a:t>
                      </a:r>
                      <a:r>
                        <a:rPr lang="de-DE" sz="1400" dirty="0" err="1"/>
                        <a:t>programs</a:t>
                      </a:r>
                      <a:endParaRPr lang="de-DE" sz="1400" dirty="0"/>
                    </a:p>
                    <a:p>
                      <a:endParaRPr lang="de-DE" sz="1400" dirty="0"/>
                    </a:p>
                  </a:txBody>
                  <a:tcPr/>
                </a:tc>
                <a:tc>
                  <a:txBody>
                    <a:bodyPr/>
                    <a:lstStyle/>
                    <a:p>
                      <a:pPr marL="285750" indent="-285750">
                        <a:buFont typeface="Arial" panose="020B0604020202020204" pitchFamily="34" charset="0"/>
                        <a:buChar char="•"/>
                      </a:pPr>
                      <a:r>
                        <a:rPr lang="de-DE" sz="1400" dirty="0"/>
                        <a:t>Feedback</a:t>
                      </a:r>
                    </a:p>
                    <a:p>
                      <a:pPr marL="285750" indent="-285750">
                        <a:buFont typeface="Arial" panose="020B0604020202020204" pitchFamily="34" charset="0"/>
                        <a:buChar char="•"/>
                      </a:pPr>
                      <a:r>
                        <a:rPr lang="de-DE" sz="1400" dirty="0" err="1"/>
                        <a:t>Student´s</a:t>
                      </a:r>
                      <a:r>
                        <a:rPr lang="de-DE" sz="1400" dirty="0"/>
                        <a:t> </a:t>
                      </a:r>
                      <a:r>
                        <a:rPr lang="de-DE" sz="1400" dirty="0" err="1"/>
                        <a:t>perspective</a:t>
                      </a:r>
                      <a:endParaRPr lang="de-DE" sz="1400" dirty="0"/>
                    </a:p>
                  </a:txBody>
                  <a:tcPr/>
                </a:tc>
                <a:tc>
                  <a:txBody>
                    <a:bodyPr/>
                    <a:lstStyle/>
                    <a:p>
                      <a:endParaRPr lang="de-DE" sz="1400" dirty="0"/>
                    </a:p>
                  </a:txBody>
                  <a:tcPr/>
                </a:tc>
                <a:extLst>
                  <a:ext uri="{0D108BD9-81ED-4DB2-BD59-A6C34878D82A}">
                    <a16:rowId xmlns:a16="http://schemas.microsoft.com/office/drawing/2014/main" val="1105966052"/>
                  </a:ext>
                </a:extLst>
              </a:tr>
              <a:tr h="466324">
                <a:tc>
                  <a:txBody>
                    <a:bodyPr/>
                    <a:lstStyle/>
                    <a:p>
                      <a:r>
                        <a:rPr lang="de-DE" sz="1400" dirty="0"/>
                        <a:t>Attitude </a:t>
                      </a:r>
                      <a:r>
                        <a:rPr lang="de-DE" sz="1400" dirty="0" err="1"/>
                        <a:t>and</a:t>
                      </a:r>
                      <a:r>
                        <a:rPr lang="de-DE" sz="1400" dirty="0"/>
                        <a:t> </a:t>
                      </a:r>
                      <a:r>
                        <a:rPr lang="de-DE" sz="1400" dirty="0" err="1"/>
                        <a:t>disposition</a:t>
                      </a:r>
                      <a:endParaRPr lang="de-DE" sz="1400" dirty="0"/>
                    </a:p>
                  </a:txBody>
                  <a:tcPr/>
                </a:tc>
                <a:tc>
                  <a:txBody>
                    <a:bodyPr/>
                    <a:lstStyle/>
                    <a:p>
                      <a:endParaRPr lang="de-DE"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err="1"/>
                        <a:t>Characteristics</a:t>
                      </a:r>
                      <a:r>
                        <a:rPr lang="de-DE" sz="1400" dirty="0"/>
                        <a:t> on </a:t>
                      </a:r>
                      <a:r>
                        <a:rPr lang="de-DE" sz="1400" dirty="0" err="1"/>
                        <a:t>school</a:t>
                      </a:r>
                      <a:r>
                        <a:rPr lang="de-DE" sz="1400" dirty="0"/>
                        <a:t> </a:t>
                      </a:r>
                      <a:r>
                        <a:rPr lang="de-DE" sz="1400" dirty="0" err="1"/>
                        <a:t>level</a:t>
                      </a:r>
                      <a:r>
                        <a:rPr lang="de-DE" sz="1400" dirty="0"/>
                        <a:t> </a:t>
                      </a:r>
                    </a:p>
                  </a:txBody>
                  <a:tcPr/>
                </a:tc>
                <a:tc>
                  <a:txBody>
                    <a:bodyPr/>
                    <a:lstStyle/>
                    <a:p>
                      <a:endParaRPr lang="de-DE" sz="1400"/>
                    </a:p>
                  </a:txBody>
                  <a:tcPr/>
                </a:tc>
                <a:tc>
                  <a:txBody>
                    <a:bodyPr/>
                    <a:lstStyle/>
                    <a:p>
                      <a:pPr marL="285750" indent="-285750">
                        <a:buFont typeface="Arial" panose="020B0604020202020204" pitchFamily="34" charset="0"/>
                        <a:buChar char="•"/>
                      </a:pPr>
                      <a:r>
                        <a:rPr lang="de-DE" sz="1400" dirty="0" err="1"/>
                        <a:t>Use</a:t>
                      </a:r>
                      <a:r>
                        <a:rPr lang="de-DE" sz="1400" dirty="0"/>
                        <a:t> </a:t>
                      </a:r>
                      <a:r>
                        <a:rPr lang="de-DE" sz="1400" dirty="0" err="1"/>
                        <a:t>of</a:t>
                      </a:r>
                      <a:r>
                        <a:rPr lang="de-DE" sz="1400" dirty="0"/>
                        <a:t> </a:t>
                      </a:r>
                      <a:r>
                        <a:rPr lang="de-DE" sz="1400" dirty="0" err="1"/>
                        <a:t>technology</a:t>
                      </a:r>
                      <a:endParaRPr lang="de-DE" sz="1400" dirty="0"/>
                    </a:p>
                  </a:txBody>
                  <a:tcPr/>
                </a:tc>
                <a:tc>
                  <a:txBody>
                    <a:bodyPr/>
                    <a:lstStyle/>
                    <a:p>
                      <a:endParaRPr lang="de-DE" sz="1400" dirty="0"/>
                    </a:p>
                  </a:txBody>
                  <a:tcPr/>
                </a:tc>
                <a:extLst>
                  <a:ext uri="{0D108BD9-81ED-4DB2-BD59-A6C34878D82A}">
                    <a16:rowId xmlns:a16="http://schemas.microsoft.com/office/drawing/2014/main" val="2921850502"/>
                  </a:ext>
                </a:extLst>
              </a:tr>
              <a:tr h="466324">
                <a:tc>
                  <a:txBody>
                    <a:bodyPr/>
                    <a:lstStyle/>
                    <a:p>
                      <a:endParaRPr lang="de-DE" sz="1400" dirty="0"/>
                    </a:p>
                  </a:txBody>
                  <a:tcPr/>
                </a:tc>
                <a:tc>
                  <a:txBody>
                    <a:bodyPr/>
                    <a:lstStyle/>
                    <a:p>
                      <a:endParaRPr lang="de-DE"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a:t>School-</a:t>
                      </a:r>
                      <a:r>
                        <a:rPr lang="de-DE" sz="1400" dirty="0" err="1"/>
                        <a:t>class</a:t>
                      </a:r>
                      <a:endParaRPr lang="de-DE" sz="1400" dirty="0"/>
                    </a:p>
                  </a:txBody>
                  <a:tcPr/>
                </a:tc>
                <a:tc>
                  <a:txBody>
                    <a:bodyPr/>
                    <a:lstStyle/>
                    <a:p>
                      <a:endParaRPr lang="de-DE" sz="1400"/>
                    </a:p>
                  </a:txBody>
                  <a:tcPr/>
                </a:tc>
                <a:tc>
                  <a:txBody>
                    <a:bodyPr/>
                    <a:lstStyle/>
                    <a:p>
                      <a:pPr marL="285750" indent="-285750">
                        <a:buFont typeface="Arial" panose="020B0604020202020204" pitchFamily="34" charset="0"/>
                        <a:buChar char="•"/>
                      </a:pPr>
                      <a:r>
                        <a:rPr lang="de-DE" sz="1400" dirty="0"/>
                        <a:t>School </a:t>
                      </a:r>
                      <a:r>
                        <a:rPr lang="de-DE" sz="1400" dirty="0" err="1"/>
                        <a:t>development</a:t>
                      </a:r>
                      <a:endParaRPr lang="de-DE" sz="1400" dirty="0"/>
                    </a:p>
                  </a:txBody>
                  <a:tcPr/>
                </a:tc>
                <a:tc>
                  <a:txBody>
                    <a:bodyPr/>
                    <a:lstStyle/>
                    <a:p>
                      <a:endParaRPr lang="de-DE" sz="1400" dirty="0"/>
                    </a:p>
                  </a:txBody>
                  <a:tcPr/>
                </a:tc>
                <a:extLst>
                  <a:ext uri="{0D108BD9-81ED-4DB2-BD59-A6C34878D82A}">
                    <a16:rowId xmlns:a16="http://schemas.microsoft.com/office/drawing/2014/main" val="3922710693"/>
                  </a:ext>
                </a:extLst>
              </a:tr>
              <a:tr h="658340">
                <a:tc>
                  <a:txBody>
                    <a:bodyPr/>
                    <a:lstStyle/>
                    <a:p>
                      <a:endParaRPr lang="de-DE" sz="1400" dirty="0"/>
                    </a:p>
                  </a:txBody>
                  <a:tcPr/>
                </a:tc>
                <a:tc>
                  <a:txBody>
                    <a:bodyPr/>
                    <a:lstStyle/>
                    <a:p>
                      <a:endParaRPr lang="de-DE" sz="1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400" dirty="0"/>
                        <a:t>Building </a:t>
                      </a:r>
                      <a:r>
                        <a:rPr lang="de-DE" sz="1400" dirty="0" err="1"/>
                        <a:t>classes</a:t>
                      </a:r>
                      <a:endParaRPr lang="de-DE" sz="1400" dirty="0"/>
                    </a:p>
                  </a:txBody>
                  <a:tcPr/>
                </a:tc>
                <a:tc>
                  <a:txBody>
                    <a:bodyPr/>
                    <a:lstStyle/>
                    <a:p>
                      <a:endParaRPr lang="de-DE" sz="1400"/>
                    </a:p>
                  </a:txBody>
                  <a:tcPr/>
                </a:tc>
                <a:tc>
                  <a:txBody>
                    <a:bodyPr/>
                    <a:lstStyle/>
                    <a:p>
                      <a:pPr marL="285750" indent="-285750">
                        <a:buFont typeface="Arial" panose="020B0604020202020204" pitchFamily="34" charset="0"/>
                        <a:buChar char="•"/>
                      </a:pPr>
                      <a:r>
                        <a:rPr lang="de-DE" sz="1400" dirty="0"/>
                        <a:t>Extra-curricular </a:t>
                      </a:r>
                      <a:r>
                        <a:rPr lang="de-DE" sz="1400" dirty="0" err="1"/>
                        <a:t>teaching</a:t>
                      </a:r>
                      <a:endParaRPr lang="de-DE" sz="1400" dirty="0"/>
                    </a:p>
                  </a:txBody>
                  <a:tcPr/>
                </a:tc>
                <a:tc>
                  <a:txBody>
                    <a:bodyPr/>
                    <a:lstStyle/>
                    <a:p>
                      <a:endParaRPr lang="de-DE" sz="1400" dirty="0"/>
                    </a:p>
                  </a:txBody>
                  <a:tcPr/>
                </a:tc>
                <a:extLst>
                  <a:ext uri="{0D108BD9-81ED-4DB2-BD59-A6C34878D82A}">
                    <a16:rowId xmlns:a16="http://schemas.microsoft.com/office/drawing/2014/main" val="950528606"/>
                  </a:ext>
                </a:extLst>
              </a:tr>
              <a:tr h="432178">
                <a:tc>
                  <a:txBody>
                    <a:bodyPr/>
                    <a:lstStyle/>
                    <a:p>
                      <a:pPr algn="ctr"/>
                      <a:r>
                        <a:rPr lang="de-DE" sz="1400" b="1" dirty="0"/>
                        <a:t>19 </a:t>
                      </a:r>
                      <a:r>
                        <a:rPr lang="de-DE" sz="1400" b="1" dirty="0" err="1"/>
                        <a:t>factors</a:t>
                      </a:r>
                      <a:endParaRPr lang="de-DE" sz="1400" b="1" dirty="0"/>
                    </a:p>
                  </a:txBody>
                  <a:tcPr/>
                </a:tc>
                <a:tc>
                  <a:txBody>
                    <a:bodyPr/>
                    <a:lstStyle/>
                    <a:p>
                      <a:pPr algn="ctr"/>
                      <a:r>
                        <a:rPr lang="de-DE" sz="1400" b="1" dirty="0"/>
                        <a:t>12 </a:t>
                      </a:r>
                      <a:r>
                        <a:rPr lang="de-DE" sz="1400" b="1" dirty="0" err="1"/>
                        <a:t>factors</a:t>
                      </a:r>
                      <a:endParaRPr lang="de-DE" sz="1400" b="1" dirty="0"/>
                    </a:p>
                  </a:txBody>
                  <a:tcPr/>
                </a:tc>
                <a:tc>
                  <a:txBody>
                    <a:bodyPr/>
                    <a:lstStyle/>
                    <a:p>
                      <a:pPr algn="ctr"/>
                      <a:r>
                        <a:rPr lang="de-DE" sz="1400" b="1" dirty="0"/>
                        <a:t>32 </a:t>
                      </a:r>
                      <a:r>
                        <a:rPr lang="de-DE" sz="1400" b="1" dirty="0" err="1"/>
                        <a:t>factors</a:t>
                      </a:r>
                      <a:endParaRPr lang="de-DE" sz="1400" b="1" dirty="0"/>
                    </a:p>
                  </a:txBody>
                  <a:tcPr/>
                </a:tc>
                <a:tc>
                  <a:txBody>
                    <a:bodyPr/>
                    <a:lstStyle/>
                    <a:p>
                      <a:pPr algn="ctr"/>
                      <a:r>
                        <a:rPr lang="de-DE" sz="1400" b="1" dirty="0"/>
                        <a:t>25 </a:t>
                      </a:r>
                      <a:r>
                        <a:rPr lang="de-DE" sz="1400" b="1" dirty="0" err="1"/>
                        <a:t>factors</a:t>
                      </a:r>
                      <a:endParaRPr lang="de-DE" sz="1400" b="1" dirty="0"/>
                    </a:p>
                  </a:txBody>
                  <a:tcPr/>
                </a:tc>
                <a:tc>
                  <a:txBody>
                    <a:bodyPr/>
                    <a:lstStyle/>
                    <a:p>
                      <a:pPr algn="ctr"/>
                      <a:r>
                        <a:rPr lang="de-DE" sz="1400" b="1" dirty="0"/>
                        <a:t>55 </a:t>
                      </a:r>
                      <a:r>
                        <a:rPr lang="de-DE" sz="1400" b="1" dirty="0" err="1"/>
                        <a:t>factors</a:t>
                      </a:r>
                      <a:endParaRPr lang="de-DE" sz="1400" b="1" dirty="0"/>
                    </a:p>
                  </a:txBody>
                  <a:tcPr/>
                </a:tc>
                <a:tc>
                  <a:txBody>
                    <a:bodyPr/>
                    <a:lstStyle/>
                    <a:p>
                      <a:pPr algn="ctr"/>
                      <a:r>
                        <a:rPr lang="de-DE" sz="1400" b="1" dirty="0"/>
                        <a:t>7 </a:t>
                      </a:r>
                      <a:r>
                        <a:rPr lang="de-DE" sz="1400" b="1" dirty="0" err="1"/>
                        <a:t>factors</a:t>
                      </a:r>
                      <a:endParaRPr lang="de-DE" sz="1400" b="1" dirty="0"/>
                    </a:p>
                  </a:txBody>
                  <a:tcPr/>
                </a:tc>
                <a:extLst>
                  <a:ext uri="{0D108BD9-81ED-4DB2-BD59-A6C34878D82A}">
                    <a16:rowId xmlns:a16="http://schemas.microsoft.com/office/drawing/2014/main" val="2173373246"/>
                  </a:ext>
                </a:extLst>
              </a:tr>
            </a:tbl>
          </a:graphicData>
        </a:graphic>
      </p:graphicFrame>
    </p:spTree>
    <p:extLst>
      <p:ext uri="{BB962C8B-B14F-4D97-AF65-F5344CB8AC3E}">
        <p14:creationId xmlns:p14="http://schemas.microsoft.com/office/powerpoint/2010/main" val="2891830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FCD0182D-0E40-F643-80B7-2DC6E0A4491E}"/>
              </a:ext>
            </a:extLst>
          </p:cNvPr>
          <p:cNvSpPr>
            <a:spLocks noGrp="1" noChangeArrowheads="1"/>
          </p:cNvSpPr>
          <p:nvPr>
            <p:ph type="title"/>
          </p:nvPr>
        </p:nvSpPr>
        <p:spPr>
          <a:xfrm>
            <a:off x="481609" y="767953"/>
            <a:ext cx="7906815" cy="639367"/>
          </a:xfrm>
        </p:spPr>
        <p:txBody>
          <a:bodyPr/>
          <a:lstStyle/>
          <a:p>
            <a:pPr eaLnBrk="1" hangingPunct="1"/>
            <a:r>
              <a:rPr lang="en-AU" altLang="de-DE" dirty="0"/>
              <a:t>6 Domains  - </a:t>
            </a:r>
            <a:r>
              <a:rPr lang="de-DE" b="1" dirty="0" err="1">
                <a:solidFill>
                  <a:srgbClr val="000000"/>
                </a:solidFill>
                <a:latin typeface="PT Sans Narrow" panose="020B0506020203020204" pitchFamily="34" charset="77"/>
              </a:rPr>
              <a:t>Identifying</a:t>
            </a:r>
            <a:r>
              <a:rPr lang="de-DE" b="1" dirty="0">
                <a:solidFill>
                  <a:srgbClr val="000000"/>
                </a:solidFill>
                <a:latin typeface="PT Sans Narrow" panose="020B0506020203020204" pitchFamily="34" charset="77"/>
              </a:rPr>
              <a:t> </a:t>
            </a:r>
            <a:r>
              <a:rPr lang="de-DE" b="1" dirty="0" err="1">
                <a:solidFill>
                  <a:srgbClr val="000000"/>
                </a:solidFill>
                <a:latin typeface="PT Sans Narrow" panose="020B0506020203020204" pitchFamily="34" charset="77"/>
              </a:rPr>
              <a:t>what</a:t>
            </a:r>
            <a:r>
              <a:rPr lang="de-DE" b="1" dirty="0">
                <a:solidFill>
                  <a:srgbClr val="000000"/>
                </a:solidFill>
                <a:latin typeface="PT Sans Narrow" panose="020B0506020203020204" pitchFamily="34" charset="77"/>
              </a:rPr>
              <a:t> </a:t>
            </a:r>
            <a:r>
              <a:rPr lang="de-DE" b="1" dirty="0" err="1">
                <a:solidFill>
                  <a:srgbClr val="000000"/>
                </a:solidFill>
                <a:latin typeface="PT Sans Narrow" panose="020B0506020203020204" pitchFamily="34" charset="77"/>
              </a:rPr>
              <a:t>matters</a:t>
            </a:r>
            <a:r>
              <a:rPr lang="de-DE" b="1" dirty="0">
                <a:solidFill>
                  <a:srgbClr val="000000"/>
                </a:solidFill>
                <a:latin typeface="PT Sans Narrow" panose="020B0506020203020204" pitchFamily="34" charset="77"/>
              </a:rPr>
              <a:t> </a:t>
            </a:r>
            <a:r>
              <a:rPr lang="de-DE" b="1" dirty="0" err="1">
                <a:solidFill>
                  <a:srgbClr val="000000"/>
                </a:solidFill>
                <a:latin typeface="PT Sans Narrow" panose="020B0506020203020204" pitchFamily="34" charset="77"/>
              </a:rPr>
              <a:t>most</a:t>
            </a:r>
            <a:r>
              <a:rPr lang="de-DE" b="1" dirty="0">
                <a:solidFill>
                  <a:srgbClr val="000000"/>
                </a:solidFill>
                <a:latin typeface="PT Sans Narrow" panose="020B0506020203020204" pitchFamily="34" charset="77"/>
              </a:rPr>
              <a:t>? </a:t>
            </a:r>
            <a:endParaRPr lang="en-US" altLang="de-DE" dirty="0"/>
          </a:p>
        </p:txBody>
      </p:sp>
      <p:grpSp>
        <p:nvGrpSpPr>
          <p:cNvPr id="29" name="Group 3">
            <a:extLst>
              <a:ext uri="{FF2B5EF4-FFF2-40B4-BE49-F238E27FC236}">
                <a16:creationId xmlns:a16="http://schemas.microsoft.com/office/drawing/2014/main" id="{4A057E01-22FF-AB43-9209-4840C47E21C1}"/>
              </a:ext>
            </a:extLst>
          </p:cNvPr>
          <p:cNvGrpSpPr>
            <a:grpSpLocks noChangeAspect="1"/>
          </p:cNvGrpSpPr>
          <p:nvPr/>
        </p:nvGrpSpPr>
        <p:grpSpPr bwMode="auto">
          <a:xfrm>
            <a:off x="-108520" y="1628775"/>
            <a:ext cx="8785225" cy="5229225"/>
            <a:chOff x="113" y="1162"/>
            <a:chExt cx="5534" cy="3294"/>
          </a:xfrm>
        </p:grpSpPr>
        <p:sp>
          <p:nvSpPr>
            <p:cNvPr id="30" name="AutoShape 4">
              <a:extLst>
                <a:ext uri="{FF2B5EF4-FFF2-40B4-BE49-F238E27FC236}">
                  <a16:creationId xmlns:a16="http://schemas.microsoft.com/office/drawing/2014/main" id="{24713504-28D9-A143-8A10-7040FBC43F63}"/>
                </a:ext>
              </a:extLst>
            </p:cNvPr>
            <p:cNvSpPr>
              <a:spLocks noChangeAspect="1" noChangeArrowheads="1" noTextEdit="1"/>
            </p:cNvSpPr>
            <p:nvPr/>
          </p:nvSpPr>
          <p:spPr bwMode="auto">
            <a:xfrm>
              <a:off x="113" y="1162"/>
              <a:ext cx="5534" cy="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1" name="Freeform 5">
              <a:extLst>
                <a:ext uri="{FF2B5EF4-FFF2-40B4-BE49-F238E27FC236}">
                  <a16:creationId xmlns:a16="http://schemas.microsoft.com/office/drawing/2014/main" id="{EDD1627E-28FF-824B-9314-9144C04FC7A1}"/>
                </a:ext>
              </a:extLst>
            </p:cNvPr>
            <p:cNvSpPr>
              <a:spLocks/>
            </p:cNvSpPr>
            <p:nvPr/>
          </p:nvSpPr>
          <p:spPr bwMode="auto">
            <a:xfrm>
              <a:off x="492" y="2443"/>
              <a:ext cx="103" cy="727"/>
            </a:xfrm>
            <a:custGeom>
              <a:avLst/>
              <a:gdLst>
                <a:gd name="T0" fmla="*/ 103 w 103"/>
                <a:gd name="T1" fmla="*/ 163 h 727"/>
                <a:gd name="T2" fmla="*/ 91 w 103"/>
                <a:gd name="T3" fmla="*/ 154 h 727"/>
                <a:gd name="T4" fmla="*/ 81 w 103"/>
                <a:gd name="T5" fmla="*/ 146 h 727"/>
                <a:gd name="T6" fmla="*/ 81 w 103"/>
                <a:gd name="T7" fmla="*/ 146 h 727"/>
                <a:gd name="T8" fmla="*/ 71 w 103"/>
                <a:gd name="T9" fmla="*/ 137 h 727"/>
                <a:gd name="T10" fmla="*/ 62 w 103"/>
                <a:gd name="T11" fmla="*/ 127 h 727"/>
                <a:gd name="T12" fmla="*/ 62 w 103"/>
                <a:gd name="T13" fmla="*/ 127 h 727"/>
                <a:gd name="T14" fmla="*/ 53 w 103"/>
                <a:gd name="T15" fmla="*/ 118 h 727"/>
                <a:gd name="T16" fmla="*/ 46 w 103"/>
                <a:gd name="T17" fmla="*/ 110 h 727"/>
                <a:gd name="T18" fmla="*/ 46 w 103"/>
                <a:gd name="T19" fmla="*/ 110 h 727"/>
                <a:gd name="T20" fmla="*/ 38 w 103"/>
                <a:gd name="T21" fmla="*/ 101 h 727"/>
                <a:gd name="T22" fmla="*/ 32 w 103"/>
                <a:gd name="T23" fmla="*/ 91 h 727"/>
                <a:gd name="T24" fmla="*/ 32 w 103"/>
                <a:gd name="T25" fmla="*/ 91 h 727"/>
                <a:gd name="T26" fmla="*/ 25 w 103"/>
                <a:gd name="T27" fmla="*/ 82 h 727"/>
                <a:gd name="T28" fmla="*/ 20 w 103"/>
                <a:gd name="T29" fmla="*/ 74 h 727"/>
                <a:gd name="T30" fmla="*/ 20 w 103"/>
                <a:gd name="T31" fmla="*/ 74 h 727"/>
                <a:gd name="T32" fmla="*/ 15 w 103"/>
                <a:gd name="T33" fmla="*/ 64 h 727"/>
                <a:gd name="T34" fmla="*/ 12 w 103"/>
                <a:gd name="T35" fmla="*/ 55 h 727"/>
                <a:gd name="T36" fmla="*/ 12 w 103"/>
                <a:gd name="T37" fmla="*/ 55 h 727"/>
                <a:gd name="T38" fmla="*/ 8 w 103"/>
                <a:gd name="T39" fmla="*/ 46 h 727"/>
                <a:gd name="T40" fmla="*/ 4 w 103"/>
                <a:gd name="T41" fmla="*/ 37 h 727"/>
                <a:gd name="T42" fmla="*/ 4 w 103"/>
                <a:gd name="T43" fmla="*/ 37 h 727"/>
                <a:gd name="T44" fmla="*/ 3 w 103"/>
                <a:gd name="T45" fmla="*/ 27 h 727"/>
                <a:gd name="T46" fmla="*/ 1 w 103"/>
                <a:gd name="T47" fmla="*/ 18 h 727"/>
                <a:gd name="T48" fmla="*/ 1 w 103"/>
                <a:gd name="T49" fmla="*/ 18 h 727"/>
                <a:gd name="T50" fmla="*/ 0 w 103"/>
                <a:gd name="T51" fmla="*/ 9 h 727"/>
                <a:gd name="T52" fmla="*/ 0 w 103"/>
                <a:gd name="T53" fmla="*/ 0 h 727"/>
                <a:gd name="T54" fmla="*/ 0 w 103"/>
                <a:gd name="T55" fmla="*/ 564 h 727"/>
                <a:gd name="T56" fmla="*/ 0 w 103"/>
                <a:gd name="T57" fmla="*/ 572 h 727"/>
                <a:gd name="T58" fmla="*/ 0 w 103"/>
                <a:gd name="T59" fmla="*/ 572 h 727"/>
                <a:gd name="T60" fmla="*/ 1 w 103"/>
                <a:gd name="T61" fmla="*/ 582 h 727"/>
                <a:gd name="T62" fmla="*/ 3 w 103"/>
                <a:gd name="T63" fmla="*/ 591 h 727"/>
                <a:gd name="T64" fmla="*/ 3 w 103"/>
                <a:gd name="T65" fmla="*/ 591 h 727"/>
                <a:gd name="T66" fmla="*/ 4 w 103"/>
                <a:gd name="T67" fmla="*/ 600 h 727"/>
                <a:gd name="T68" fmla="*/ 8 w 103"/>
                <a:gd name="T69" fmla="*/ 609 h 727"/>
                <a:gd name="T70" fmla="*/ 8 w 103"/>
                <a:gd name="T71" fmla="*/ 609 h 727"/>
                <a:gd name="T72" fmla="*/ 12 w 103"/>
                <a:gd name="T73" fmla="*/ 619 h 727"/>
                <a:gd name="T74" fmla="*/ 15 w 103"/>
                <a:gd name="T75" fmla="*/ 628 h 727"/>
                <a:gd name="T76" fmla="*/ 15 w 103"/>
                <a:gd name="T77" fmla="*/ 628 h 727"/>
                <a:gd name="T78" fmla="*/ 20 w 103"/>
                <a:gd name="T79" fmla="*/ 637 h 727"/>
                <a:gd name="T80" fmla="*/ 25 w 103"/>
                <a:gd name="T81" fmla="*/ 646 h 727"/>
                <a:gd name="T82" fmla="*/ 25 w 103"/>
                <a:gd name="T83" fmla="*/ 646 h 727"/>
                <a:gd name="T84" fmla="*/ 32 w 103"/>
                <a:gd name="T85" fmla="*/ 655 h 727"/>
                <a:gd name="T86" fmla="*/ 38 w 103"/>
                <a:gd name="T87" fmla="*/ 665 h 727"/>
                <a:gd name="T88" fmla="*/ 38 w 103"/>
                <a:gd name="T89" fmla="*/ 665 h 727"/>
                <a:gd name="T90" fmla="*/ 46 w 103"/>
                <a:gd name="T91" fmla="*/ 673 h 727"/>
                <a:gd name="T92" fmla="*/ 53 w 103"/>
                <a:gd name="T93" fmla="*/ 682 h 727"/>
                <a:gd name="T94" fmla="*/ 53 w 103"/>
                <a:gd name="T95" fmla="*/ 682 h 727"/>
                <a:gd name="T96" fmla="*/ 62 w 103"/>
                <a:gd name="T97" fmla="*/ 691 h 727"/>
                <a:gd name="T98" fmla="*/ 71 w 103"/>
                <a:gd name="T99" fmla="*/ 701 h 727"/>
                <a:gd name="T100" fmla="*/ 71 w 103"/>
                <a:gd name="T101" fmla="*/ 701 h 727"/>
                <a:gd name="T102" fmla="*/ 81 w 103"/>
                <a:gd name="T103" fmla="*/ 709 h 727"/>
                <a:gd name="T104" fmla="*/ 91 w 103"/>
                <a:gd name="T105" fmla="*/ 718 h 727"/>
                <a:gd name="T106" fmla="*/ 91 w 103"/>
                <a:gd name="T107" fmla="*/ 718 h 727"/>
                <a:gd name="T108" fmla="*/ 103 w 103"/>
                <a:gd name="T109" fmla="*/ 727 h 7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3"/>
                <a:gd name="T166" fmla="*/ 0 h 727"/>
                <a:gd name="T167" fmla="*/ 103 w 103"/>
                <a:gd name="T168" fmla="*/ 727 h 7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3" h="727">
                  <a:moveTo>
                    <a:pt x="103" y="163"/>
                  </a:moveTo>
                  <a:lnTo>
                    <a:pt x="103" y="163"/>
                  </a:lnTo>
                  <a:lnTo>
                    <a:pt x="91" y="154"/>
                  </a:lnTo>
                  <a:lnTo>
                    <a:pt x="81" y="146"/>
                  </a:lnTo>
                  <a:lnTo>
                    <a:pt x="71" y="137"/>
                  </a:lnTo>
                  <a:lnTo>
                    <a:pt x="62" y="127"/>
                  </a:lnTo>
                  <a:lnTo>
                    <a:pt x="53" y="118"/>
                  </a:lnTo>
                  <a:lnTo>
                    <a:pt x="46" y="110"/>
                  </a:lnTo>
                  <a:lnTo>
                    <a:pt x="38" y="101"/>
                  </a:lnTo>
                  <a:lnTo>
                    <a:pt x="32" y="91"/>
                  </a:lnTo>
                  <a:lnTo>
                    <a:pt x="25" y="82"/>
                  </a:lnTo>
                  <a:lnTo>
                    <a:pt x="20" y="74"/>
                  </a:lnTo>
                  <a:lnTo>
                    <a:pt x="15" y="64"/>
                  </a:lnTo>
                  <a:lnTo>
                    <a:pt x="12" y="55"/>
                  </a:lnTo>
                  <a:lnTo>
                    <a:pt x="8" y="46"/>
                  </a:lnTo>
                  <a:lnTo>
                    <a:pt x="4" y="37"/>
                  </a:lnTo>
                  <a:lnTo>
                    <a:pt x="3" y="27"/>
                  </a:lnTo>
                  <a:lnTo>
                    <a:pt x="1" y="18"/>
                  </a:lnTo>
                  <a:lnTo>
                    <a:pt x="0" y="9"/>
                  </a:lnTo>
                  <a:lnTo>
                    <a:pt x="0" y="0"/>
                  </a:lnTo>
                  <a:lnTo>
                    <a:pt x="0" y="564"/>
                  </a:lnTo>
                  <a:lnTo>
                    <a:pt x="0" y="572"/>
                  </a:lnTo>
                  <a:lnTo>
                    <a:pt x="1" y="582"/>
                  </a:lnTo>
                  <a:lnTo>
                    <a:pt x="3" y="591"/>
                  </a:lnTo>
                  <a:lnTo>
                    <a:pt x="4" y="600"/>
                  </a:lnTo>
                  <a:lnTo>
                    <a:pt x="8" y="609"/>
                  </a:lnTo>
                  <a:lnTo>
                    <a:pt x="12" y="619"/>
                  </a:lnTo>
                  <a:lnTo>
                    <a:pt x="15" y="628"/>
                  </a:lnTo>
                  <a:lnTo>
                    <a:pt x="20" y="637"/>
                  </a:lnTo>
                  <a:lnTo>
                    <a:pt x="25" y="646"/>
                  </a:lnTo>
                  <a:lnTo>
                    <a:pt x="32" y="655"/>
                  </a:lnTo>
                  <a:lnTo>
                    <a:pt x="38" y="665"/>
                  </a:lnTo>
                  <a:lnTo>
                    <a:pt x="46" y="673"/>
                  </a:lnTo>
                  <a:lnTo>
                    <a:pt x="53" y="682"/>
                  </a:lnTo>
                  <a:lnTo>
                    <a:pt x="62" y="691"/>
                  </a:lnTo>
                  <a:lnTo>
                    <a:pt x="71" y="701"/>
                  </a:lnTo>
                  <a:lnTo>
                    <a:pt x="81" y="709"/>
                  </a:lnTo>
                  <a:lnTo>
                    <a:pt x="91" y="718"/>
                  </a:lnTo>
                  <a:lnTo>
                    <a:pt x="103" y="727"/>
                  </a:lnTo>
                  <a:lnTo>
                    <a:pt x="103" y="163"/>
                  </a:lnTo>
                  <a:close/>
                </a:path>
              </a:pathLst>
            </a:custGeom>
            <a:solidFill>
              <a:srgbClr val="804040"/>
            </a:solidFill>
            <a:ln w="11113">
              <a:solidFill>
                <a:srgbClr val="000000"/>
              </a:solidFill>
              <a:round/>
              <a:headEnd/>
              <a:tailEnd/>
            </a:ln>
          </p:spPr>
          <p:txBody>
            <a:bodyPr/>
            <a:lstStyle/>
            <a:p>
              <a:endParaRPr lang="de-DE"/>
            </a:p>
          </p:txBody>
        </p:sp>
        <p:sp>
          <p:nvSpPr>
            <p:cNvPr id="32" name="Freeform 6">
              <a:extLst>
                <a:ext uri="{FF2B5EF4-FFF2-40B4-BE49-F238E27FC236}">
                  <a16:creationId xmlns:a16="http://schemas.microsoft.com/office/drawing/2014/main" id="{A3BBA211-6830-3543-BABE-F68714479870}"/>
                </a:ext>
              </a:extLst>
            </p:cNvPr>
            <p:cNvSpPr>
              <a:spLocks/>
            </p:cNvSpPr>
            <p:nvPr/>
          </p:nvSpPr>
          <p:spPr bwMode="auto">
            <a:xfrm>
              <a:off x="595" y="2443"/>
              <a:ext cx="2004" cy="727"/>
            </a:xfrm>
            <a:custGeom>
              <a:avLst/>
              <a:gdLst>
                <a:gd name="T0" fmla="*/ 2004 w 2004"/>
                <a:gd name="T1" fmla="*/ 0 h 727"/>
                <a:gd name="T2" fmla="*/ 0 w 2004"/>
                <a:gd name="T3" fmla="*/ 163 h 727"/>
                <a:gd name="T4" fmla="*/ 0 w 2004"/>
                <a:gd name="T5" fmla="*/ 727 h 727"/>
                <a:gd name="T6" fmla="*/ 2004 w 2004"/>
                <a:gd name="T7" fmla="*/ 564 h 727"/>
                <a:gd name="T8" fmla="*/ 2004 w 2004"/>
                <a:gd name="T9" fmla="*/ 0 h 727"/>
                <a:gd name="T10" fmla="*/ 0 60000 65536"/>
                <a:gd name="T11" fmla="*/ 0 60000 65536"/>
                <a:gd name="T12" fmla="*/ 0 60000 65536"/>
                <a:gd name="T13" fmla="*/ 0 60000 65536"/>
                <a:gd name="T14" fmla="*/ 0 60000 65536"/>
                <a:gd name="T15" fmla="*/ 0 w 2004"/>
                <a:gd name="T16" fmla="*/ 0 h 727"/>
                <a:gd name="T17" fmla="*/ 2004 w 2004"/>
                <a:gd name="T18" fmla="*/ 727 h 727"/>
              </a:gdLst>
              <a:ahLst/>
              <a:cxnLst>
                <a:cxn ang="T10">
                  <a:pos x="T0" y="T1"/>
                </a:cxn>
                <a:cxn ang="T11">
                  <a:pos x="T2" y="T3"/>
                </a:cxn>
                <a:cxn ang="T12">
                  <a:pos x="T4" y="T5"/>
                </a:cxn>
                <a:cxn ang="T13">
                  <a:pos x="T6" y="T7"/>
                </a:cxn>
                <a:cxn ang="T14">
                  <a:pos x="T8" y="T9"/>
                </a:cxn>
              </a:cxnLst>
              <a:rect l="T15" t="T16" r="T17" b="T18"/>
              <a:pathLst>
                <a:path w="2004" h="727">
                  <a:moveTo>
                    <a:pt x="2004" y="0"/>
                  </a:moveTo>
                  <a:lnTo>
                    <a:pt x="0" y="163"/>
                  </a:lnTo>
                  <a:lnTo>
                    <a:pt x="0" y="727"/>
                  </a:lnTo>
                  <a:lnTo>
                    <a:pt x="2004" y="564"/>
                  </a:lnTo>
                  <a:lnTo>
                    <a:pt x="2004" y="0"/>
                  </a:lnTo>
                  <a:close/>
                </a:path>
              </a:pathLst>
            </a:custGeom>
            <a:solidFill>
              <a:srgbClr val="804040"/>
            </a:solidFill>
            <a:ln w="11113">
              <a:solidFill>
                <a:srgbClr val="000000"/>
              </a:solidFill>
              <a:round/>
              <a:headEnd/>
              <a:tailEnd/>
            </a:ln>
          </p:spPr>
          <p:txBody>
            <a:bodyPr/>
            <a:lstStyle/>
            <a:p>
              <a:endParaRPr lang="de-DE"/>
            </a:p>
          </p:txBody>
        </p:sp>
        <p:sp>
          <p:nvSpPr>
            <p:cNvPr id="33" name="Freeform 7">
              <a:extLst>
                <a:ext uri="{FF2B5EF4-FFF2-40B4-BE49-F238E27FC236}">
                  <a16:creationId xmlns:a16="http://schemas.microsoft.com/office/drawing/2014/main" id="{4D187AA0-85F6-0B45-BE72-D86176031617}"/>
                </a:ext>
              </a:extLst>
            </p:cNvPr>
            <p:cNvSpPr>
              <a:spLocks/>
            </p:cNvSpPr>
            <p:nvPr/>
          </p:nvSpPr>
          <p:spPr bwMode="auto">
            <a:xfrm>
              <a:off x="492" y="1914"/>
              <a:ext cx="2107" cy="783"/>
            </a:xfrm>
            <a:custGeom>
              <a:avLst/>
              <a:gdLst>
                <a:gd name="T0" fmla="*/ 81 w 2107"/>
                <a:gd name="T1" fmla="*/ 675 h 749"/>
                <a:gd name="T2" fmla="*/ 62 w 2107"/>
                <a:gd name="T3" fmla="*/ 656 h 749"/>
                <a:gd name="T4" fmla="*/ 46 w 2107"/>
                <a:gd name="T5" fmla="*/ 639 h 749"/>
                <a:gd name="T6" fmla="*/ 32 w 2107"/>
                <a:gd name="T7" fmla="*/ 620 h 749"/>
                <a:gd name="T8" fmla="*/ 20 w 2107"/>
                <a:gd name="T9" fmla="*/ 603 h 749"/>
                <a:gd name="T10" fmla="*/ 12 w 2107"/>
                <a:gd name="T11" fmla="*/ 584 h 749"/>
                <a:gd name="T12" fmla="*/ 4 w 2107"/>
                <a:gd name="T13" fmla="*/ 566 h 749"/>
                <a:gd name="T14" fmla="*/ 1 w 2107"/>
                <a:gd name="T15" fmla="*/ 547 h 749"/>
                <a:gd name="T16" fmla="*/ 0 w 2107"/>
                <a:gd name="T17" fmla="*/ 529 h 749"/>
                <a:gd name="T18" fmla="*/ 1 w 2107"/>
                <a:gd name="T19" fmla="*/ 510 h 749"/>
                <a:gd name="T20" fmla="*/ 4 w 2107"/>
                <a:gd name="T21" fmla="*/ 492 h 749"/>
                <a:gd name="T22" fmla="*/ 12 w 2107"/>
                <a:gd name="T23" fmla="*/ 474 h 749"/>
                <a:gd name="T24" fmla="*/ 20 w 2107"/>
                <a:gd name="T25" fmla="*/ 455 h 749"/>
                <a:gd name="T26" fmla="*/ 32 w 2107"/>
                <a:gd name="T27" fmla="*/ 437 h 749"/>
                <a:gd name="T28" fmla="*/ 46 w 2107"/>
                <a:gd name="T29" fmla="*/ 419 h 749"/>
                <a:gd name="T30" fmla="*/ 62 w 2107"/>
                <a:gd name="T31" fmla="*/ 401 h 749"/>
                <a:gd name="T32" fmla="*/ 81 w 2107"/>
                <a:gd name="T33" fmla="*/ 383 h 749"/>
                <a:gd name="T34" fmla="*/ 103 w 2107"/>
                <a:gd name="T35" fmla="*/ 366 h 749"/>
                <a:gd name="T36" fmla="*/ 127 w 2107"/>
                <a:gd name="T37" fmla="*/ 348 h 749"/>
                <a:gd name="T38" fmla="*/ 153 w 2107"/>
                <a:gd name="T39" fmla="*/ 331 h 749"/>
                <a:gd name="T40" fmla="*/ 182 w 2107"/>
                <a:gd name="T41" fmla="*/ 314 h 749"/>
                <a:gd name="T42" fmla="*/ 213 w 2107"/>
                <a:gd name="T43" fmla="*/ 297 h 749"/>
                <a:gd name="T44" fmla="*/ 246 w 2107"/>
                <a:gd name="T45" fmla="*/ 280 h 749"/>
                <a:gd name="T46" fmla="*/ 282 w 2107"/>
                <a:gd name="T47" fmla="*/ 265 h 749"/>
                <a:gd name="T48" fmla="*/ 320 w 2107"/>
                <a:gd name="T49" fmla="*/ 249 h 749"/>
                <a:gd name="T50" fmla="*/ 360 w 2107"/>
                <a:gd name="T51" fmla="*/ 233 h 749"/>
                <a:gd name="T52" fmla="*/ 402 w 2107"/>
                <a:gd name="T53" fmla="*/ 218 h 749"/>
                <a:gd name="T54" fmla="*/ 447 w 2107"/>
                <a:gd name="T55" fmla="*/ 203 h 749"/>
                <a:gd name="T56" fmla="*/ 493 w 2107"/>
                <a:gd name="T57" fmla="*/ 189 h 749"/>
                <a:gd name="T58" fmla="*/ 541 w 2107"/>
                <a:gd name="T59" fmla="*/ 175 h 749"/>
                <a:gd name="T60" fmla="*/ 591 w 2107"/>
                <a:gd name="T61" fmla="*/ 162 h 749"/>
                <a:gd name="T62" fmla="*/ 643 w 2107"/>
                <a:gd name="T63" fmla="*/ 149 h 749"/>
                <a:gd name="T64" fmla="*/ 697 w 2107"/>
                <a:gd name="T65" fmla="*/ 136 h 749"/>
                <a:gd name="T66" fmla="*/ 752 w 2107"/>
                <a:gd name="T67" fmla="*/ 124 h 749"/>
                <a:gd name="T68" fmla="*/ 810 w 2107"/>
                <a:gd name="T69" fmla="*/ 112 h 749"/>
                <a:gd name="T70" fmla="*/ 868 w 2107"/>
                <a:gd name="T71" fmla="*/ 101 h 749"/>
                <a:gd name="T72" fmla="*/ 929 w 2107"/>
                <a:gd name="T73" fmla="*/ 91 h 749"/>
                <a:gd name="T74" fmla="*/ 990 w 2107"/>
                <a:gd name="T75" fmla="*/ 80 h 749"/>
                <a:gd name="T76" fmla="*/ 1053 w 2107"/>
                <a:gd name="T77" fmla="*/ 71 h 749"/>
                <a:gd name="T78" fmla="*/ 1118 w 2107"/>
                <a:gd name="T79" fmla="*/ 62 h 749"/>
                <a:gd name="T80" fmla="*/ 1183 w 2107"/>
                <a:gd name="T81" fmla="*/ 54 h 749"/>
                <a:gd name="T82" fmla="*/ 1250 w 2107"/>
                <a:gd name="T83" fmla="*/ 46 h 749"/>
                <a:gd name="T84" fmla="*/ 1318 w 2107"/>
                <a:gd name="T85" fmla="*/ 39 h 749"/>
                <a:gd name="T86" fmla="*/ 1386 w 2107"/>
                <a:gd name="T87" fmla="*/ 32 h 749"/>
                <a:gd name="T88" fmla="*/ 1456 w 2107"/>
                <a:gd name="T89" fmla="*/ 26 h 749"/>
                <a:gd name="T90" fmla="*/ 1526 w 2107"/>
                <a:gd name="T91" fmla="*/ 21 h 749"/>
                <a:gd name="T92" fmla="*/ 1598 w 2107"/>
                <a:gd name="T93" fmla="*/ 16 h 749"/>
                <a:gd name="T94" fmla="*/ 1669 w 2107"/>
                <a:gd name="T95" fmla="*/ 12 h 749"/>
                <a:gd name="T96" fmla="*/ 1741 w 2107"/>
                <a:gd name="T97" fmla="*/ 8 h 749"/>
                <a:gd name="T98" fmla="*/ 1814 w 2107"/>
                <a:gd name="T99" fmla="*/ 6 h 749"/>
                <a:gd name="T100" fmla="*/ 1887 w 2107"/>
                <a:gd name="T101" fmla="*/ 3 h 749"/>
                <a:gd name="T102" fmla="*/ 1960 w 2107"/>
                <a:gd name="T103" fmla="*/ 1 h 749"/>
                <a:gd name="T104" fmla="*/ 2034 w 2107"/>
                <a:gd name="T105" fmla="*/ 0 h 749"/>
                <a:gd name="T106" fmla="*/ 2107 w 2107"/>
                <a:gd name="T107" fmla="*/ 0 h 74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07"/>
                <a:gd name="T163" fmla="*/ 0 h 749"/>
                <a:gd name="T164" fmla="*/ 2107 w 2107"/>
                <a:gd name="T165" fmla="*/ 749 h 74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07" h="749">
                  <a:moveTo>
                    <a:pt x="103" y="692"/>
                  </a:moveTo>
                  <a:lnTo>
                    <a:pt x="103" y="692"/>
                  </a:lnTo>
                  <a:lnTo>
                    <a:pt x="91" y="683"/>
                  </a:lnTo>
                  <a:lnTo>
                    <a:pt x="81" y="675"/>
                  </a:lnTo>
                  <a:lnTo>
                    <a:pt x="71" y="666"/>
                  </a:lnTo>
                  <a:lnTo>
                    <a:pt x="62" y="656"/>
                  </a:lnTo>
                  <a:lnTo>
                    <a:pt x="53" y="647"/>
                  </a:lnTo>
                  <a:lnTo>
                    <a:pt x="46" y="639"/>
                  </a:lnTo>
                  <a:lnTo>
                    <a:pt x="38" y="630"/>
                  </a:lnTo>
                  <a:lnTo>
                    <a:pt x="32" y="620"/>
                  </a:lnTo>
                  <a:lnTo>
                    <a:pt x="25" y="611"/>
                  </a:lnTo>
                  <a:lnTo>
                    <a:pt x="20" y="603"/>
                  </a:lnTo>
                  <a:lnTo>
                    <a:pt x="15" y="593"/>
                  </a:lnTo>
                  <a:lnTo>
                    <a:pt x="12" y="584"/>
                  </a:lnTo>
                  <a:lnTo>
                    <a:pt x="8" y="575"/>
                  </a:lnTo>
                  <a:lnTo>
                    <a:pt x="4" y="566"/>
                  </a:lnTo>
                  <a:lnTo>
                    <a:pt x="3" y="556"/>
                  </a:lnTo>
                  <a:lnTo>
                    <a:pt x="1" y="547"/>
                  </a:lnTo>
                  <a:lnTo>
                    <a:pt x="0" y="538"/>
                  </a:lnTo>
                  <a:lnTo>
                    <a:pt x="0" y="529"/>
                  </a:lnTo>
                  <a:lnTo>
                    <a:pt x="0" y="519"/>
                  </a:lnTo>
                  <a:lnTo>
                    <a:pt x="1" y="510"/>
                  </a:lnTo>
                  <a:lnTo>
                    <a:pt x="3" y="501"/>
                  </a:lnTo>
                  <a:lnTo>
                    <a:pt x="4" y="492"/>
                  </a:lnTo>
                  <a:lnTo>
                    <a:pt x="8" y="482"/>
                  </a:lnTo>
                  <a:lnTo>
                    <a:pt x="12" y="474"/>
                  </a:lnTo>
                  <a:lnTo>
                    <a:pt x="15" y="464"/>
                  </a:lnTo>
                  <a:lnTo>
                    <a:pt x="20" y="455"/>
                  </a:lnTo>
                  <a:lnTo>
                    <a:pt x="25" y="446"/>
                  </a:lnTo>
                  <a:lnTo>
                    <a:pt x="32" y="437"/>
                  </a:lnTo>
                  <a:lnTo>
                    <a:pt x="38" y="428"/>
                  </a:lnTo>
                  <a:lnTo>
                    <a:pt x="46" y="419"/>
                  </a:lnTo>
                  <a:lnTo>
                    <a:pt x="53" y="410"/>
                  </a:lnTo>
                  <a:lnTo>
                    <a:pt x="62" y="401"/>
                  </a:lnTo>
                  <a:lnTo>
                    <a:pt x="71" y="392"/>
                  </a:lnTo>
                  <a:lnTo>
                    <a:pt x="81" y="383"/>
                  </a:lnTo>
                  <a:lnTo>
                    <a:pt x="91" y="374"/>
                  </a:lnTo>
                  <a:lnTo>
                    <a:pt x="103" y="366"/>
                  </a:lnTo>
                  <a:lnTo>
                    <a:pt x="114" y="357"/>
                  </a:lnTo>
                  <a:lnTo>
                    <a:pt x="127" y="348"/>
                  </a:lnTo>
                  <a:lnTo>
                    <a:pt x="139" y="339"/>
                  </a:lnTo>
                  <a:lnTo>
                    <a:pt x="153" y="331"/>
                  </a:lnTo>
                  <a:lnTo>
                    <a:pt x="168" y="323"/>
                  </a:lnTo>
                  <a:lnTo>
                    <a:pt x="182" y="314"/>
                  </a:lnTo>
                  <a:lnTo>
                    <a:pt x="197" y="305"/>
                  </a:lnTo>
                  <a:lnTo>
                    <a:pt x="213" y="297"/>
                  </a:lnTo>
                  <a:lnTo>
                    <a:pt x="229" y="288"/>
                  </a:lnTo>
                  <a:lnTo>
                    <a:pt x="246" y="280"/>
                  </a:lnTo>
                  <a:lnTo>
                    <a:pt x="264" y="273"/>
                  </a:lnTo>
                  <a:lnTo>
                    <a:pt x="282" y="265"/>
                  </a:lnTo>
                  <a:lnTo>
                    <a:pt x="301" y="257"/>
                  </a:lnTo>
                  <a:lnTo>
                    <a:pt x="320" y="249"/>
                  </a:lnTo>
                  <a:lnTo>
                    <a:pt x="340" y="241"/>
                  </a:lnTo>
                  <a:lnTo>
                    <a:pt x="360" y="233"/>
                  </a:lnTo>
                  <a:lnTo>
                    <a:pt x="380" y="225"/>
                  </a:lnTo>
                  <a:lnTo>
                    <a:pt x="402" y="218"/>
                  </a:lnTo>
                  <a:lnTo>
                    <a:pt x="424" y="210"/>
                  </a:lnTo>
                  <a:lnTo>
                    <a:pt x="447" y="203"/>
                  </a:lnTo>
                  <a:lnTo>
                    <a:pt x="469" y="196"/>
                  </a:lnTo>
                  <a:lnTo>
                    <a:pt x="493" y="189"/>
                  </a:lnTo>
                  <a:lnTo>
                    <a:pt x="516" y="182"/>
                  </a:lnTo>
                  <a:lnTo>
                    <a:pt x="541" y="175"/>
                  </a:lnTo>
                  <a:lnTo>
                    <a:pt x="566" y="168"/>
                  </a:lnTo>
                  <a:lnTo>
                    <a:pt x="591" y="162"/>
                  </a:lnTo>
                  <a:lnTo>
                    <a:pt x="617" y="155"/>
                  </a:lnTo>
                  <a:lnTo>
                    <a:pt x="643" y="149"/>
                  </a:lnTo>
                  <a:lnTo>
                    <a:pt x="670" y="142"/>
                  </a:lnTo>
                  <a:lnTo>
                    <a:pt x="697" y="136"/>
                  </a:lnTo>
                  <a:lnTo>
                    <a:pt x="725" y="129"/>
                  </a:lnTo>
                  <a:lnTo>
                    <a:pt x="752" y="124"/>
                  </a:lnTo>
                  <a:lnTo>
                    <a:pt x="781" y="118"/>
                  </a:lnTo>
                  <a:lnTo>
                    <a:pt x="810" y="112"/>
                  </a:lnTo>
                  <a:lnTo>
                    <a:pt x="839" y="107"/>
                  </a:lnTo>
                  <a:lnTo>
                    <a:pt x="868" y="101"/>
                  </a:lnTo>
                  <a:lnTo>
                    <a:pt x="898" y="96"/>
                  </a:lnTo>
                  <a:lnTo>
                    <a:pt x="929" y="91"/>
                  </a:lnTo>
                  <a:lnTo>
                    <a:pt x="960" y="86"/>
                  </a:lnTo>
                  <a:lnTo>
                    <a:pt x="990" y="80"/>
                  </a:lnTo>
                  <a:lnTo>
                    <a:pt x="1022" y="76"/>
                  </a:lnTo>
                  <a:lnTo>
                    <a:pt x="1053" y="71"/>
                  </a:lnTo>
                  <a:lnTo>
                    <a:pt x="1086" y="66"/>
                  </a:lnTo>
                  <a:lnTo>
                    <a:pt x="1118" y="62"/>
                  </a:lnTo>
                  <a:lnTo>
                    <a:pt x="1150" y="57"/>
                  </a:lnTo>
                  <a:lnTo>
                    <a:pt x="1183" y="54"/>
                  </a:lnTo>
                  <a:lnTo>
                    <a:pt x="1216" y="50"/>
                  </a:lnTo>
                  <a:lnTo>
                    <a:pt x="1250" y="46"/>
                  </a:lnTo>
                  <a:lnTo>
                    <a:pt x="1284" y="43"/>
                  </a:lnTo>
                  <a:lnTo>
                    <a:pt x="1318" y="39"/>
                  </a:lnTo>
                  <a:lnTo>
                    <a:pt x="1352" y="36"/>
                  </a:lnTo>
                  <a:lnTo>
                    <a:pt x="1386" y="32"/>
                  </a:lnTo>
                  <a:lnTo>
                    <a:pt x="1421" y="29"/>
                  </a:lnTo>
                  <a:lnTo>
                    <a:pt x="1456" y="26"/>
                  </a:lnTo>
                  <a:lnTo>
                    <a:pt x="1491" y="23"/>
                  </a:lnTo>
                  <a:lnTo>
                    <a:pt x="1526" y="21"/>
                  </a:lnTo>
                  <a:lnTo>
                    <a:pt x="1561" y="18"/>
                  </a:lnTo>
                  <a:lnTo>
                    <a:pt x="1598" y="16"/>
                  </a:lnTo>
                  <a:lnTo>
                    <a:pt x="1633" y="14"/>
                  </a:lnTo>
                  <a:lnTo>
                    <a:pt x="1669" y="12"/>
                  </a:lnTo>
                  <a:lnTo>
                    <a:pt x="1706" y="10"/>
                  </a:lnTo>
                  <a:lnTo>
                    <a:pt x="1741" y="8"/>
                  </a:lnTo>
                  <a:lnTo>
                    <a:pt x="1777" y="7"/>
                  </a:lnTo>
                  <a:lnTo>
                    <a:pt x="1814" y="6"/>
                  </a:lnTo>
                  <a:lnTo>
                    <a:pt x="1851" y="4"/>
                  </a:lnTo>
                  <a:lnTo>
                    <a:pt x="1887" y="3"/>
                  </a:lnTo>
                  <a:lnTo>
                    <a:pt x="1924" y="2"/>
                  </a:lnTo>
                  <a:lnTo>
                    <a:pt x="1960" y="1"/>
                  </a:lnTo>
                  <a:lnTo>
                    <a:pt x="1997" y="1"/>
                  </a:lnTo>
                  <a:lnTo>
                    <a:pt x="2034" y="0"/>
                  </a:lnTo>
                  <a:lnTo>
                    <a:pt x="2071" y="0"/>
                  </a:lnTo>
                  <a:lnTo>
                    <a:pt x="2107" y="0"/>
                  </a:lnTo>
                  <a:lnTo>
                    <a:pt x="2107" y="529"/>
                  </a:lnTo>
                  <a:lnTo>
                    <a:pt x="160" y="749"/>
                  </a:lnTo>
                </a:path>
              </a:pathLst>
            </a:custGeom>
            <a:solidFill>
              <a:srgbClr val="FF8080"/>
            </a:solidFill>
            <a:ln w="11113">
              <a:solidFill>
                <a:srgbClr val="000000"/>
              </a:solidFill>
              <a:round/>
              <a:headEnd/>
              <a:tailEnd/>
            </a:ln>
          </p:spPr>
          <p:txBody>
            <a:bodyPr/>
            <a:lstStyle/>
            <a:p>
              <a:endParaRPr lang="de-DE" dirty="0"/>
            </a:p>
          </p:txBody>
        </p:sp>
        <p:sp>
          <p:nvSpPr>
            <p:cNvPr id="34" name="Freeform 8">
              <a:extLst>
                <a:ext uri="{FF2B5EF4-FFF2-40B4-BE49-F238E27FC236}">
                  <a16:creationId xmlns:a16="http://schemas.microsoft.com/office/drawing/2014/main" id="{4B5809E0-D824-EE46-91E8-E75BB52624D7}"/>
                </a:ext>
              </a:extLst>
            </p:cNvPr>
            <p:cNvSpPr>
              <a:spLocks/>
            </p:cNvSpPr>
            <p:nvPr/>
          </p:nvSpPr>
          <p:spPr bwMode="auto">
            <a:xfrm>
              <a:off x="557" y="2727"/>
              <a:ext cx="299" cy="712"/>
            </a:xfrm>
            <a:custGeom>
              <a:avLst/>
              <a:gdLst>
                <a:gd name="T0" fmla="*/ 299 w 299"/>
                <a:gd name="T1" fmla="*/ 148 h 712"/>
                <a:gd name="T2" fmla="*/ 277 w 299"/>
                <a:gd name="T3" fmla="*/ 140 h 712"/>
                <a:gd name="T4" fmla="*/ 257 w 299"/>
                <a:gd name="T5" fmla="*/ 132 h 712"/>
                <a:gd name="T6" fmla="*/ 257 w 299"/>
                <a:gd name="T7" fmla="*/ 132 h 712"/>
                <a:gd name="T8" fmla="*/ 237 w 299"/>
                <a:gd name="T9" fmla="*/ 125 h 712"/>
                <a:gd name="T10" fmla="*/ 217 w 299"/>
                <a:gd name="T11" fmla="*/ 117 h 712"/>
                <a:gd name="T12" fmla="*/ 217 w 299"/>
                <a:gd name="T13" fmla="*/ 117 h 712"/>
                <a:gd name="T14" fmla="*/ 198 w 299"/>
                <a:gd name="T15" fmla="*/ 109 h 712"/>
                <a:gd name="T16" fmla="*/ 179 w 299"/>
                <a:gd name="T17" fmla="*/ 101 h 712"/>
                <a:gd name="T18" fmla="*/ 179 w 299"/>
                <a:gd name="T19" fmla="*/ 101 h 712"/>
                <a:gd name="T20" fmla="*/ 161 w 299"/>
                <a:gd name="T21" fmla="*/ 93 h 712"/>
                <a:gd name="T22" fmla="*/ 143 w 299"/>
                <a:gd name="T23" fmla="*/ 85 h 712"/>
                <a:gd name="T24" fmla="*/ 143 w 299"/>
                <a:gd name="T25" fmla="*/ 85 h 712"/>
                <a:gd name="T26" fmla="*/ 126 w 299"/>
                <a:gd name="T27" fmla="*/ 77 h 712"/>
                <a:gd name="T28" fmla="*/ 110 w 299"/>
                <a:gd name="T29" fmla="*/ 69 h 712"/>
                <a:gd name="T30" fmla="*/ 110 w 299"/>
                <a:gd name="T31" fmla="*/ 69 h 712"/>
                <a:gd name="T32" fmla="*/ 94 w 299"/>
                <a:gd name="T33" fmla="*/ 60 h 712"/>
                <a:gd name="T34" fmla="*/ 79 w 299"/>
                <a:gd name="T35" fmla="*/ 52 h 712"/>
                <a:gd name="T36" fmla="*/ 79 w 299"/>
                <a:gd name="T37" fmla="*/ 52 h 712"/>
                <a:gd name="T38" fmla="*/ 64 w 299"/>
                <a:gd name="T39" fmla="*/ 43 h 712"/>
                <a:gd name="T40" fmla="*/ 50 w 299"/>
                <a:gd name="T41" fmla="*/ 35 h 712"/>
                <a:gd name="T42" fmla="*/ 50 w 299"/>
                <a:gd name="T43" fmla="*/ 35 h 712"/>
                <a:gd name="T44" fmla="*/ 36 w 299"/>
                <a:gd name="T45" fmla="*/ 26 h 712"/>
                <a:gd name="T46" fmla="*/ 24 w 299"/>
                <a:gd name="T47" fmla="*/ 18 h 712"/>
                <a:gd name="T48" fmla="*/ 24 w 299"/>
                <a:gd name="T49" fmla="*/ 18 h 712"/>
                <a:gd name="T50" fmla="*/ 11 w 299"/>
                <a:gd name="T51" fmla="*/ 9 h 712"/>
                <a:gd name="T52" fmla="*/ 0 w 299"/>
                <a:gd name="T53" fmla="*/ 0 h 712"/>
                <a:gd name="T54" fmla="*/ 0 w 299"/>
                <a:gd name="T55" fmla="*/ 564 h 712"/>
                <a:gd name="T56" fmla="*/ 11 w 299"/>
                <a:gd name="T57" fmla="*/ 573 h 712"/>
                <a:gd name="T58" fmla="*/ 11 w 299"/>
                <a:gd name="T59" fmla="*/ 573 h 712"/>
                <a:gd name="T60" fmla="*/ 24 w 299"/>
                <a:gd name="T61" fmla="*/ 582 h 712"/>
                <a:gd name="T62" fmla="*/ 36 w 299"/>
                <a:gd name="T63" fmla="*/ 589 h 712"/>
                <a:gd name="T64" fmla="*/ 36 w 299"/>
                <a:gd name="T65" fmla="*/ 589 h 712"/>
                <a:gd name="T66" fmla="*/ 50 w 299"/>
                <a:gd name="T67" fmla="*/ 598 h 712"/>
                <a:gd name="T68" fmla="*/ 64 w 299"/>
                <a:gd name="T69" fmla="*/ 607 h 712"/>
                <a:gd name="T70" fmla="*/ 64 w 299"/>
                <a:gd name="T71" fmla="*/ 607 h 712"/>
                <a:gd name="T72" fmla="*/ 79 w 299"/>
                <a:gd name="T73" fmla="*/ 616 h 712"/>
                <a:gd name="T74" fmla="*/ 94 w 299"/>
                <a:gd name="T75" fmla="*/ 624 h 712"/>
                <a:gd name="T76" fmla="*/ 94 w 299"/>
                <a:gd name="T77" fmla="*/ 624 h 712"/>
                <a:gd name="T78" fmla="*/ 110 w 299"/>
                <a:gd name="T79" fmla="*/ 633 h 712"/>
                <a:gd name="T80" fmla="*/ 126 w 299"/>
                <a:gd name="T81" fmla="*/ 640 h 712"/>
                <a:gd name="T82" fmla="*/ 126 w 299"/>
                <a:gd name="T83" fmla="*/ 640 h 712"/>
                <a:gd name="T84" fmla="*/ 143 w 299"/>
                <a:gd name="T85" fmla="*/ 648 h 712"/>
                <a:gd name="T86" fmla="*/ 161 w 299"/>
                <a:gd name="T87" fmla="*/ 657 h 712"/>
                <a:gd name="T88" fmla="*/ 161 w 299"/>
                <a:gd name="T89" fmla="*/ 657 h 712"/>
                <a:gd name="T90" fmla="*/ 179 w 299"/>
                <a:gd name="T91" fmla="*/ 665 h 712"/>
                <a:gd name="T92" fmla="*/ 198 w 299"/>
                <a:gd name="T93" fmla="*/ 673 h 712"/>
                <a:gd name="T94" fmla="*/ 198 w 299"/>
                <a:gd name="T95" fmla="*/ 673 h 712"/>
                <a:gd name="T96" fmla="*/ 217 w 299"/>
                <a:gd name="T97" fmla="*/ 681 h 712"/>
                <a:gd name="T98" fmla="*/ 237 w 299"/>
                <a:gd name="T99" fmla="*/ 689 h 712"/>
                <a:gd name="T100" fmla="*/ 237 w 299"/>
                <a:gd name="T101" fmla="*/ 689 h 712"/>
                <a:gd name="T102" fmla="*/ 257 w 299"/>
                <a:gd name="T103" fmla="*/ 696 h 712"/>
                <a:gd name="T104" fmla="*/ 277 w 299"/>
                <a:gd name="T105" fmla="*/ 704 h 712"/>
                <a:gd name="T106" fmla="*/ 277 w 299"/>
                <a:gd name="T107" fmla="*/ 704 h 712"/>
                <a:gd name="T108" fmla="*/ 299 w 299"/>
                <a:gd name="T109" fmla="*/ 712 h 71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99"/>
                <a:gd name="T166" fmla="*/ 0 h 712"/>
                <a:gd name="T167" fmla="*/ 299 w 299"/>
                <a:gd name="T168" fmla="*/ 712 h 71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99" h="712">
                  <a:moveTo>
                    <a:pt x="299" y="148"/>
                  </a:moveTo>
                  <a:lnTo>
                    <a:pt x="299" y="148"/>
                  </a:lnTo>
                  <a:lnTo>
                    <a:pt x="277" y="140"/>
                  </a:lnTo>
                  <a:lnTo>
                    <a:pt x="257" y="132"/>
                  </a:lnTo>
                  <a:lnTo>
                    <a:pt x="237" y="125"/>
                  </a:lnTo>
                  <a:lnTo>
                    <a:pt x="217" y="117"/>
                  </a:lnTo>
                  <a:lnTo>
                    <a:pt x="198" y="109"/>
                  </a:lnTo>
                  <a:lnTo>
                    <a:pt x="179" y="101"/>
                  </a:lnTo>
                  <a:lnTo>
                    <a:pt x="161" y="93"/>
                  </a:lnTo>
                  <a:lnTo>
                    <a:pt x="143" y="85"/>
                  </a:lnTo>
                  <a:lnTo>
                    <a:pt x="126" y="77"/>
                  </a:lnTo>
                  <a:lnTo>
                    <a:pt x="110" y="69"/>
                  </a:lnTo>
                  <a:lnTo>
                    <a:pt x="94" y="60"/>
                  </a:lnTo>
                  <a:lnTo>
                    <a:pt x="79" y="52"/>
                  </a:lnTo>
                  <a:lnTo>
                    <a:pt x="64" y="43"/>
                  </a:lnTo>
                  <a:lnTo>
                    <a:pt x="50" y="35"/>
                  </a:lnTo>
                  <a:lnTo>
                    <a:pt x="36" y="26"/>
                  </a:lnTo>
                  <a:lnTo>
                    <a:pt x="24" y="18"/>
                  </a:lnTo>
                  <a:lnTo>
                    <a:pt x="11" y="9"/>
                  </a:lnTo>
                  <a:lnTo>
                    <a:pt x="0" y="0"/>
                  </a:lnTo>
                  <a:lnTo>
                    <a:pt x="0" y="564"/>
                  </a:lnTo>
                  <a:lnTo>
                    <a:pt x="11" y="573"/>
                  </a:lnTo>
                  <a:lnTo>
                    <a:pt x="24" y="582"/>
                  </a:lnTo>
                  <a:lnTo>
                    <a:pt x="36" y="589"/>
                  </a:lnTo>
                  <a:lnTo>
                    <a:pt x="50" y="598"/>
                  </a:lnTo>
                  <a:lnTo>
                    <a:pt x="64" y="607"/>
                  </a:lnTo>
                  <a:lnTo>
                    <a:pt x="79" y="616"/>
                  </a:lnTo>
                  <a:lnTo>
                    <a:pt x="94" y="624"/>
                  </a:lnTo>
                  <a:lnTo>
                    <a:pt x="110" y="633"/>
                  </a:lnTo>
                  <a:lnTo>
                    <a:pt x="126" y="640"/>
                  </a:lnTo>
                  <a:lnTo>
                    <a:pt x="143" y="648"/>
                  </a:lnTo>
                  <a:lnTo>
                    <a:pt x="161" y="657"/>
                  </a:lnTo>
                  <a:lnTo>
                    <a:pt x="179" y="665"/>
                  </a:lnTo>
                  <a:lnTo>
                    <a:pt x="198" y="673"/>
                  </a:lnTo>
                  <a:lnTo>
                    <a:pt x="217" y="681"/>
                  </a:lnTo>
                  <a:lnTo>
                    <a:pt x="237" y="689"/>
                  </a:lnTo>
                  <a:lnTo>
                    <a:pt x="257" y="696"/>
                  </a:lnTo>
                  <a:lnTo>
                    <a:pt x="277" y="704"/>
                  </a:lnTo>
                  <a:lnTo>
                    <a:pt x="299" y="712"/>
                  </a:lnTo>
                  <a:lnTo>
                    <a:pt x="299" y="148"/>
                  </a:lnTo>
                  <a:close/>
                </a:path>
              </a:pathLst>
            </a:custGeom>
            <a:solidFill>
              <a:srgbClr val="330033"/>
            </a:solidFill>
            <a:ln w="11113">
              <a:solidFill>
                <a:srgbClr val="000000"/>
              </a:solidFill>
              <a:round/>
              <a:headEnd/>
              <a:tailEnd/>
            </a:ln>
          </p:spPr>
          <p:txBody>
            <a:bodyPr/>
            <a:lstStyle/>
            <a:p>
              <a:endParaRPr lang="de-DE"/>
            </a:p>
          </p:txBody>
        </p:sp>
        <p:sp>
          <p:nvSpPr>
            <p:cNvPr id="35" name="Freeform 9">
              <a:extLst>
                <a:ext uri="{FF2B5EF4-FFF2-40B4-BE49-F238E27FC236}">
                  <a16:creationId xmlns:a16="http://schemas.microsoft.com/office/drawing/2014/main" id="{18F3BA3C-D814-BD49-A5F1-359572E12052}"/>
                </a:ext>
              </a:extLst>
            </p:cNvPr>
            <p:cNvSpPr>
              <a:spLocks/>
            </p:cNvSpPr>
            <p:nvPr/>
          </p:nvSpPr>
          <p:spPr bwMode="auto">
            <a:xfrm>
              <a:off x="856" y="2564"/>
              <a:ext cx="1705" cy="875"/>
            </a:xfrm>
            <a:custGeom>
              <a:avLst/>
              <a:gdLst>
                <a:gd name="T0" fmla="*/ 1705 w 1705"/>
                <a:gd name="T1" fmla="*/ 0 h 875"/>
                <a:gd name="T2" fmla="*/ 0 w 1705"/>
                <a:gd name="T3" fmla="*/ 311 h 875"/>
                <a:gd name="T4" fmla="*/ 0 w 1705"/>
                <a:gd name="T5" fmla="*/ 875 h 875"/>
                <a:gd name="T6" fmla="*/ 1705 w 1705"/>
                <a:gd name="T7" fmla="*/ 564 h 875"/>
                <a:gd name="T8" fmla="*/ 1705 w 1705"/>
                <a:gd name="T9" fmla="*/ 0 h 875"/>
                <a:gd name="T10" fmla="*/ 0 60000 65536"/>
                <a:gd name="T11" fmla="*/ 0 60000 65536"/>
                <a:gd name="T12" fmla="*/ 0 60000 65536"/>
                <a:gd name="T13" fmla="*/ 0 60000 65536"/>
                <a:gd name="T14" fmla="*/ 0 60000 65536"/>
                <a:gd name="T15" fmla="*/ 0 w 1705"/>
                <a:gd name="T16" fmla="*/ 0 h 875"/>
                <a:gd name="T17" fmla="*/ 1705 w 1705"/>
                <a:gd name="T18" fmla="*/ 875 h 875"/>
              </a:gdLst>
              <a:ahLst/>
              <a:cxnLst>
                <a:cxn ang="T10">
                  <a:pos x="T0" y="T1"/>
                </a:cxn>
                <a:cxn ang="T11">
                  <a:pos x="T2" y="T3"/>
                </a:cxn>
                <a:cxn ang="T12">
                  <a:pos x="T4" y="T5"/>
                </a:cxn>
                <a:cxn ang="T13">
                  <a:pos x="T6" y="T7"/>
                </a:cxn>
                <a:cxn ang="T14">
                  <a:pos x="T8" y="T9"/>
                </a:cxn>
              </a:cxnLst>
              <a:rect l="T15" t="T16" r="T17" b="T18"/>
              <a:pathLst>
                <a:path w="1705" h="875">
                  <a:moveTo>
                    <a:pt x="1705" y="0"/>
                  </a:moveTo>
                  <a:lnTo>
                    <a:pt x="0" y="311"/>
                  </a:lnTo>
                  <a:lnTo>
                    <a:pt x="0" y="875"/>
                  </a:lnTo>
                  <a:lnTo>
                    <a:pt x="1705" y="564"/>
                  </a:lnTo>
                  <a:lnTo>
                    <a:pt x="1705" y="0"/>
                  </a:lnTo>
                  <a:close/>
                </a:path>
              </a:pathLst>
            </a:custGeom>
            <a:solidFill>
              <a:srgbClr val="330033"/>
            </a:solidFill>
            <a:ln w="11113">
              <a:solidFill>
                <a:srgbClr val="000000"/>
              </a:solidFill>
              <a:round/>
              <a:headEnd/>
              <a:tailEnd/>
            </a:ln>
          </p:spPr>
          <p:txBody>
            <a:bodyPr/>
            <a:lstStyle/>
            <a:p>
              <a:endParaRPr lang="de-DE"/>
            </a:p>
          </p:txBody>
        </p:sp>
        <p:sp>
          <p:nvSpPr>
            <p:cNvPr id="36" name="Freeform 10">
              <a:extLst>
                <a:ext uri="{FF2B5EF4-FFF2-40B4-BE49-F238E27FC236}">
                  <a16:creationId xmlns:a16="http://schemas.microsoft.com/office/drawing/2014/main" id="{D247D0B6-1E6B-2140-B23D-01BAAC13BEF6}"/>
                </a:ext>
              </a:extLst>
            </p:cNvPr>
            <p:cNvSpPr>
              <a:spLocks/>
            </p:cNvSpPr>
            <p:nvPr/>
          </p:nvSpPr>
          <p:spPr bwMode="auto">
            <a:xfrm>
              <a:off x="557" y="2564"/>
              <a:ext cx="2004" cy="311"/>
            </a:xfrm>
            <a:custGeom>
              <a:avLst/>
              <a:gdLst>
                <a:gd name="T0" fmla="*/ 299 w 2004"/>
                <a:gd name="T1" fmla="*/ 311 h 311"/>
                <a:gd name="T2" fmla="*/ 299 w 2004"/>
                <a:gd name="T3" fmla="*/ 311 h 311"/>
                <a:gd name="T4" fmla="*/ 277 w 2004"/>
                <a:gd name="T5" fmla="*/ 303 h 311"/>
                <a:gd name="T6" fmla="*/ 277 w 2004"/>
                <a:gd name="T7" fmla="*/ 303 h 311"/>
                <a:gd name="T8" fmla="*/ 277 w 2004"/>
                <a:gd name="T9" fmla="*/ 303 h 311"/>
                <a:gd name="T10" fmla="*/ 257 w 2004"/>
                <a:gd name="T11" fmla="*/ 295 h 311"/>
                <a:gd name="T12" fmla="*/ 257 w 2004"/>
                <a:gd name="T13" fmla="*/ 295 h 311"/>
                <a:gd name="T14" fmla="*/ 257 w 2004"/>
                <a:gd name="T15" fmla="*/ 295 h 311"/>
                <a:gd name="T16" fmla="*/ 237 w 2004"/>
                <a:gd name="T17" fmla="*/ 288 h 311"/>
                <a:gd name="T18" fmla="*/ 237 w 2004"/>
                <a:gd name="T19" fmla="*/ 288 h 311"/>
                <a:gd name="T20" fmla="*/ 237 w 2004"/>
                <a:gd name="T21" fmla="*/ 288 h 311"/>
                <a:gd name="T22" fmla="*/ 217 w 2004"/>
                <a:gd name="T23" fmla="*/ 280 h 311"/>
                <a:gd name="T24" fmla="*/ 217 w 2004"/>
                <a:gd name="T25" fmla="*/ 280 h 311"/>
                <a:gd name="T26" fmla="*/ 217 w 2004"/>
                <a:gd name="T27" fmla="*/ 280 h 311"/>
                <a:gd name="T28" fmla="*/ 198 w 2004"/>
                <a:gd name="T29" fmla="*/ 272 h 311"/>
                <a:gd name="T30" fmla="*/ 198 w 2004"/>
                <a:gd name="T31" fmla="*/ 272 h 311"/>
                <a:gd name="T32" fmla="*/ 198 w 2004"/>
                <a:gd name="T33" fmla="*/ 272 h 311"/>
                <a:gd name="T34" fmla="*/ 179 w 2004"/>
                <a:gd name="T35" fmla="*/ 264 h 311"/>
                <a:gd name="T36" fmla="*/ 179 w 2004"/>
                <a:gd name="T37" fmla="*/ 264 h 311"/>
                <a:gd name="T38" fmla="*/ 179 w 2004"/>
                <a:gd name="T39" fmla="*/ 264 h 311"/>
                <a:gd name="T40" fmla="*/ 161 w 2004"/>
                <a:gd name="T41" fmla="*/ 256 h 311"/>
                <a:gd name="T42" fmla="*/ 161 w 2004"/>
                <a:gd name="T43" fmla="*/ 256 h 311"/>
                <a:gd name="T44" fmla="*/ 161 w 2004"/>
                <a:gd name="T45" fmla="*/ 256 h 311"/>
                <a:gd name="T46" fmla="*/ 143 w 2004"/>
                <a:gd name="T47" fmla="*/ 248 h 311"/>
                <a:gd name="T48" fmla="*/ 143 w 2004"/>
                <a:gd name="T49" fmla="*/ 248 h 311"/>
                <a:gd name="T50" fmla="*/ 143 w 2004"/>
                <a:gd name="T51" fmla="*/ 248 h 311"/>
                <a:gd name="T52" fmla="*/ 126 w 2004"/>
                <a:gd name="T53" fmla="*/ 240 h 311"/>
                <a:gd name="T54" fmla="*/ 126 w 2004"/>
                <a:gd name="T55" fmla="*/ 240 h 311"/>
                <a:gd name="T56" fmla="*/ 126 w 2004"/>
                <a:gd name="T57" fmla="*/ 240 h 311"/>
                <a:gd name="T58" fmla="*/ 110 w 2004"/>
                <a:gd name="T59" fmla="*/ 232 h 311"/>
                <a:gd name="T60" fmla="*/ 110 w 2004"/>
                <a:gd name="T61" fmla="*/ 232 h 311"/>
                <a:gd name="T62" fmla="*/ 110 w 2004"/>
                <a:gd name="T63" fmla="*/ 232 h 311"/>
                <a:gd name="T64" fmla="*/ 94 w 2004"/>
                <a:gd name="T65" fmla="*/ 223 h 311"/>
                <a:gd name="T66" fmla="*/ 94 w 2004"/>
                <a:gd name="T67" fmla="*/ 223 h 311"/>
                <a:gd name="T68" fmla="*/ 94 w 2004"/>
                <a:gd name="T69" fmla="*/ 223 h 311"/>
                <a:gd name="T70" fmla="*/ 79 w 2004"/>
                <a:gd name="T71" fmla="*/ 215 h 311"/>
                <a:gd name="T72" fmla="*/ 79 w 2004"/>
                <a:gd name="T73" fmla="*/ 215 h 311"/>
                <a:gd name="T74" fmla="*/ 79 w 2004"/>
                <a:gd name="T75" fmla="*/ 215 h 311"/>
                <a:gd name="T76" fmla="*/ 64 w 2004"/>
                <a:gd name="T77" fmla="*/ 206 h 311"/>
                <a:gd name="T78" fmla="*/ 64 w 2004"/>
                <a:gd name="T79" fmla="*/ 206 h 311"/>
                <a:gd name="T80" fmla="*/ 64 w 2004"/>
                <a:gd name="T81" fmla="*/ 206 h 311"/>
                <a:gd name="T82" fmla="*/ 50 w 2004"/>
                <a:gd name="T83" fmla="*/ 198 h 311"/>
                <a:gd name="T84" fmla="*/ 50 w 2004"/>
                <a:gd name="T85" fmla="*/ 198 h 311"/>
                <a:gd name="T86" fmla="*/ 50 w 2004"/>
                <a:gd name="T87" fmla="*/ 198 h 311"/>
                <a:gd name="T88" fmla="*/ 36 w 2004"/>
                <a:gd name="T89" fmla="*/ 189 h 311"/>
                <a:gd name="T90" fmla="*/ 36 w 2004"/>
                <a:gd name="T91" fmla="*/ 189 h 311"/>
                <a:gd name="T92" fmla="*/ 36 w 2004"/>
                <a:gd name="T93" fmla="*/ 189 h 311"/>
                <a:gd name="T94" fmla="*/ 24 w 2004"/>
                <a:gd name="T95" fmla="*/ 181 h 311"/>
                <a:gd name="T96" fmla="*/ 24 w 2004"/>
                <a:gd name="T97" fmla="*/ 181 h 311"/>
                <a:gd name="T98" fmla="*/ 24 w 2004"/>
                <a:gd name="T99" fmla="*/ 181 h 311"/>
                <a:gd name="T100" fmla="*/ 11 w 2004"/>
                <a:gd name="T101" fmla="*/ 172 h 311"/>
                <a:gd name="T102" fmla="*/ 11 w 2004"/>
                <a:gd name="T103" fmla="*/ 172 h 311"/>
                <a:gd name="T104" fmla="*/ 11 w 2004"/>
                <a:gd name="T105" fmla="*/ 172 h 311"/>
                <a:gd name="T106" fmla="*/ 0 w 2004"/>
                <a:gd name="T107" fmla="*/ 163 h 311"/>
                <a:gd name="T108" fmla="*/ 0 w 2004"/>
                <a:gd name="T109" fmla="*/ 163 h 311"/>
                <a:gd name="T110" fmla="*/ 2004 w 2004"/>
                <a:gd name="T111" fmla="*/ 0 h 311"/>
                <a:gd name="T112" fmla="*/ 299 w 2004"/>
                <a:gd name="T113" fmla="*/ 311 h 3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4"/>
                <a:gd name="T172" fmla="*/ 0 h 311"/>
                <a:gd name="T173" fmla="*/ 2004 w 2004"/>
                <a:gd name="T174" fmla="*/ 311 h 31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4" h="311">
                  <a:moveTo>
                    <a:pt x="299" y="311"/>
                  </a:moveTo>
                  <a:lnTo>
                    <a:pt x="299" y="311"/>
                  </a:lnTo>
                  <a:lnTo>
                    <a:pt x="277" y="303"/>
                  </a:lnTo>
                  <a:lnTo>
                    <a:pt x="257" y="295"/>
                  </a:lnTo>
                  <a:lnTo>
                    <a:pt x="237" y="288"/>
                  </a:lnTo>
                  <a:lnTo>
                    <a:pt x="217" y="280"/>
                  </a:lnTo>
                  <a:lnTo>
                    <a:pt x="198" y="272"/>
                  </a:lnTo>
                  <a:lnTo>
                    <a:pt x="179" y="264"/>
                  </a:lnTo>
                  <a:lnTo>
                    <a:pt x="161" y="256"/>
                  </a:lnTo>
                  <a:lnTo>
                    <a:pt x="143" y="248"/>
                  </a:lnTo>
                  <a:lnTo>
                    <a:pt x="126" y="240"/>
                  </a:lnTo>
                  <a:lnTo>
                    <a:pt x="110" y="232"/>
                  </a:lnTo>
                  <a:lnTo>
                    <a:pt x="94" y="223"/>
                  </a:lnTo>
                  <a:lnTo>
                    <a:pt x="79" y="215"/>
                  </a:lnTo>
                  <a:lnTo>
                    <a:pt x="64" y="206"/>
                  </a:lnTo>
                  <a:lnTo>
                    <a:pt x="50" y="198"/>
                  </a:lnTo>
                  <a:lnTo>
                    <a:pt x="36" y="189"/>
                  </a:lnTo>
                  <a:lnTo>
                    <a:pt x="24" y="181"/>
                  </a:lnTo>
                  <a:lnTo>
                    <a:pt x="11" y="172"/>
                  </a:lnTo>
                  <a:lnTo>
                    <a:pt x="0" y="163"/>
                  </a:lnTo>
                  <a:lnTo>
                    <a:pt x="2004" y="0"/>
                  </a:lnTo>
                  <a:lnTo>
                    <a:pt x="299" y="311"/>
                  </a:lnTo>
                  <a:close/>
                </a:path>
              </a:pathLst>
            </a:custGeom>
            <a:solidFill>
              <a:srgbClr val="660066"/>
            </a:solidFill>
            <a:ln w="11113">
              <a:solidFill>
                <a:srgbClr val="000000"/>
              </a:solidFill>
              <a:round/>
              <a:headEnd/>
              <a:tailEnd/>
            </a:ln>
          </p:spPr>
          <p:txBody>
            <a:bodyPr/>
            <a:lstStyle/>
            <a:p>
              <a:endParaRPr lang="de-DE"/>
            </a:p>
          </p:txBody>
        </p:sp>
        <p:sp>
          <p:nvSpPr>
            <p:cNvPr id="37" name="Freeform 11">
              <a:extLst>
                <a:ext uri="{FF2B5EF4-FFF2-40B4-BE49-F238E27FC236}">
                  <a16:creationId xmlns:a16="http://schemas.microsoft.com/office/drawing/2014/main" id="{9254F005-B5CA-8343-AFB2-E604B2C67366}"/>
                </a:ext>
              </a:extLst>
            </p:cNvPr>
            <p:cNvSpPr>
              <a:spLocks/>
            </p:cNvSpPr>
            <p:nvPr/>
          </p:nvSpPr>
          <p:spPr bwMode="auto">
            <a:xfrm>
              <a:off x="941" y="2905"/>
              <a:ext cx="466" cy="680"/>
            </a:xfrm>
            <a:custGeom>
              <a:avLst/>
              <a:gdLst>
                <a:gd name="T0" fmla="*/ 466 w 466"/>
                <a:gd name="T1" fmla="*/ 117 h 680"/>
                <a:gd name="T2" fmla="*/ 437 w 466"/>
                <a:gd name="T3" fmla="*/ 111 h 680"/>
                <a:gd name="T4" fmla="*/ 408 w 466"/>
                <a:gd name="T5" fmla="*/ 105 h 680"/>
                <a:gd name="T6" fmla="*/ 408 w 466"/>
                <a:gd name="T7" fmla="*/ 105 h 680"/>
                <a:gd name="T8" fmla="*/ 379 w 466"/>
                <a:gd name="T9" fmla="*/ 100 h 680"/>
                <a:gd name="T10" fmla="*/ 350 w 466"/>
                <a:gd name="T11" fmla="*/ 94 h 680"/>
                <a:gd name="T12" fmla="*/ 350 w 466"/>
                <a:gd name="T13" fmla="*/ 94 h 680"/>
                <a:gd name="T14" fmla="*/ 323 w 466"/>
                <a:gd name="T15" fmla="*/ 88 h 680"/>
                <a:gd name="T16" fmla="*/ 295 w 466"/>
                <a:gd name="T17" fmla="*/ 81 h 680"/>
                <a:gd name="T18" fmla="*/ 295 w 466"/>
                <a:gd name="T19" fmla="*/ 81 h 680"/>
                <a:gd name="T20" fmla="*/ 268 w 466"/>
                <a:gd name="T21" fmla="*/ 75 h 680"/>
                <a:gd name="T22" fmla="*/ 241 w 466"/>
                <a:gd name="T23" fmla="*/ 69 h 680"/>
                <a:gd name="T24" fmla="*/ 241 w 466"/>
                <a:gd name="T25" fmla="*/ 69 h 680"/>
                <a:gd name="T26" fmla="*/ 215 w 466"/>
                <a:gd name="T27" fmla="*/ 62 h 680"/>
                <a:gd name="T28" fmla="*/ 189 w 466"/>
                <a:gd name="T29" fmla="*/ 56 h 680"/>
                <a:gd name="T30" fmla="*/ 189 w 466"/>
                <a:gd name="T31" fmla="*/ 56 h 680"/>
                <a:gd name="T32" fmla="*/ 164 w 466"/>
                <a:gd name="T33" fmla="*/ 49 h 680"/>
                <a:gd name="T34" fmla="*/ 139 w 466"/>
                <a:gd name="T35" fmla="*/ 43 h 680"/>
                <a:gd name="T36" fmla="*/ 139 w 466"/>
                <a:gd name="T37" fmla="*/ 43 h 680"/>
                <a:gd name="T38" fmla="*/ 115 w 466"/>
                <a:gd name="T39" fmla="*/ 36 h 680"/>
                <a:gd name="T40" fmla="*/ 91 w 466"/>
                <a:gd name="T41" fmla="*/ 29 h 680"/>
                <a:gd name="T42" fmla="*/ 91 w 466"/>
                <a:gd name="T43" fmla="*/ 29 h 680"/>
                <a:gd name="T44" fmla="*/ 67 w 466"/>
                <a:gd name="T45" fmla="*/ 22 h 680"/>
                <a:gd name="T46" fmla="*/ 45 w 466"/>
                <a:gd name="T47" fmla="*/ 14 h 680"/>
                <a:gd name="T48" fmla="*/ 45 w 466"/>
                <a:gd name="T49" fmla="*/ 14 h 680"/>
                <a:gd name="T50" fmla="*/ 22 w 466"/>
                <a:gd name="T51" fmla="*/ 7 h 680"/>
                <a:gd name="T52" fmla="*/ 0 w 466"/>
                <a:gd name="T53" fmla="*/ 0 h 680"/>
                <a:gd name="T54" fmla="*/ 0 w 466"/>
                <a:gd name="T55" fmla="*/ 563 h 680"/>
                <a:gd name="T56" fmla="*/ 22 w 466"/>
                <a:gd name="T57" fmla="*/ 570 h 680"/>
                <a:gd name="T58" fmla="*/ 22 w 466"/>
                <a:gd name="T59" fmla="*/ 570 h 680"/>
                <a:gd name="T60" fmla="*/ 45 w 466"/>
                <a:gd name="T61" fmla="*/ 577 h 680"/>
                <a:gd name="T62" fmla="*/ 67 w 466"/>
                <a:gd name="T63" fmla="*/ 585 h 680"/>
                <a:gd name="T64" fmla="*/ 67 w 466"/>
                <a:gd name="T65" fmla="*/ 585 h 680"/>
                <a:gd name="T66" fmla="*/ 91 w 466"/>
                <a:gd name="T67" fmla="*/ 592 h 680"/>
                <a:gd name="T68" fmla="*/ 115 w 466"/>
                <a:gd name="T69" fmla="*/ 599 h 680"/>
                <a:gd name="T70" fmla="*/ 115 w 466"/>
                <a:gd name="T71" fmla="*/ 599 h 680"/>
                <a:gd name="T72" fmla="*/ 139 w 466"/>
                <a:gd name="T73" fmla="*/ 606 h 680"/>
                <a:gd name="T74" fmla="*/ 164 w 466"/>
                <a:gd name="T75" fmla="*/ 613 h 680"/>
                <a:gd name="T76" fmla="*/ 164 w 466"/>
                <a:gd name="T77" fmla="*/ 613 h 680"/>
                <a:gd name="T78" fmla="*/ 189 w 466"/>
                <a:gd name="T79" fmla="*/ 620 h 680"/>
                <a:gd name="T80" fmla="*/ 215 w 466"/>
                <a:gd name="T81" fmla="*/ 626 h 680"/>
                <a:gd name="T82" fmla="*/ 215 w 466"/>
                <a:gd name="T83" fmla="*/ 626 h 680"/>
                <a:gd name="T84" fmla="*/ 241 w 466"/>
                <a:gd name="T85" fmla="*/ 633 h 680"/>
                <a:gd name="T86" fmla="*/ 268 w 466"/>
                <a:gd name="T87" fmla="*/ 639 h 680"/>
                <a:gd name="T88" fmla="*/ 268 w 466"/>
                <a:gd name="T89" fmla="*/ 639 h 680"/>
                <a:gd name="T90" fmla="*/ 295 w 466"/>
                <a:gd name="T91" fmla="*/ 645 h 680"/>
                <a:gd name="T92" fmla="*/ 323 w 466"/>
                <a:gd name="T93" fmla="*/ 651 h 680"/>
                <a:gd name="T94" fmla="*/ 323 w 466"/>
                <a:gd name="T95" fmla="*/ 651 h 680"/>
                <a:gd name="T96" fmla="*/ 350 w 466"/>
                <a:gd name="T97" fmla="*/ 657 h 680"/>
                <a:gd name="T98" fmla="*/ 379 w 466"/>
                <a:gd name="T99" fmla="*/ 663 h 680"/>
                <a:gd name="T100" fmla="*/ 379 w 466"/>
                <a:gd name="T101" fmla="*/ 663 h 680"/>
                <a:gd name="T102" fmla="*/ 408 w 466"/>
                <a:gd name="T103" fmla="*/ 669 h 680"/>
                <a:gd name="T104" fmla="*/ 437 w 466"/>
                <a:gd name="T105" fmla="*/ 675 h 680"/>
                <a:gd name="T106" fmla="*/ 437 w 466"/>
                <a:gd name="T107" fmla="*/ 675 h 680"/>
                <a:gd name="T108" fmla="*/ 466 w 466"/>
                <a:gd name="T109" fmla="*/ 680 h 6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66"/>
                <a:gd name="T166" fmla="*/ 0 h 680"/>
                <a:gd name="T167" fmla="*/ 466 w 466"/>
                <a:gd name="T168" fmla="*/ 680 h 6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66" h="680">
                  <a:moveTo>
                    <a:pt x="466" y="117"/>
                  </a:moveTo>
                  <a:lnTo>
                    <a:pt x="466" y="117"/>
                  </a:lnTo>
                  <a:lnTo>
                    <a:pt x="437" y="111"/>
                  </a:lnTo>
                  <a:lnTo>
                    <a:pt x="408" y="105"/>
                  </a:lnTo>
                  <a:lnTo>
                    <a:pt x="379" y="100"/>
                  </a:lnTo>
                  <a:lnTo>
                    <a:pt x="350" y="94"/>
                  </a:lnTo>
                  <a:lnTo>
                    <a:pt x="323" y="88"/>
                  </a:lnTo>
                  <a:lnTo>
                    <a:pt x="295" y="81"/>
                  </a:lnTo>
                  <a:lnTo>
                    <a:pt x="268" y="75"/>
                  </a:lnTo>
                  <a:lnTo>
                    <a:pt x="241" y="69"/>
                  </a:lnTo>
                  <a:lnTo>
                    <a:pt x="215" y="62"/>
                  </a:lnTo>
                  <a:lnTo>
                    <a:pt x="189" y="56"/>
                  </a:lnTo>
                  <a:lnTo>
                    <a:pt x="164" y="49"/>
                  </a:lnTo>
                  <a:lnTo>
                    <a:pt x="139" y="43"/>
                  </a:lnTo>
                  <a:lnTo>
                    <a:pt x="115" y="36"/>
                  </a:lnTo>
                  <a:lnTo>
                    <a:pt x="91" y="29"/>
                  </a:lnTo>
                  <a:lnTo>
                    <a:pt x="67" y="22"/>
                  </a:lnTo>
                  <a:lnTo>
                    <a:pt x="45" y="14"/>
                  </a:lnTo>
                  <a:lnTo>
                    <a:pt x="22" y="7"/>
                  </a:lnTo>
                  <a:lnTo>
                    <a:pt x="0" y="0"/>
                  </a:lnTo>
                  <a:lnTo>
                    <a:pt x="0" y="563"/>
                  </a:lnTo>
                  <a:lnTo>
                    <a:pt x="22" y="570"/>
                  </a:lnTo>
                  <a:lnTo>
                    <a:pt x="45" y="577"/>
                  </a:lnTo>
                  <a:lnTo>
                    <a:pt x="67" y="585"/>
                  </a:lnTo>
                  <a:lnTo>
                    <a:pt x="91" y="592"/>
                  </a:lnTo>
                  <a:lnTo>
                    <a:pt x="115" y="599"/>
                  </a:lnTo>
                  <a:lnTo>
                    <a:pt x="139" y="606"/>
                  </a:lnTo>
                  <a:lnTo>
                    <a:pt x="164" y="613"/>
                  </a:lnTo>
                  <a:lnTo>
                    <a:pt x="189" y="620"/>
                  </a:lnTo>
                  <a:lnTo>
                    <a:pt x="215" y="626"/>
                  </a:lnTo>
                  <a:lnTo>
                    <a:pt x="241" y="633"/>
                  </a:lnTo>
                  <a:lnTo>
                    <a:pt x="268" y="639"/>
                  </a:lnTo>
                  <a:lnTo>
                    <a:pt x="295" y="645"/>
                  </a:lnTo>
                  <a:lnTo>
                    <a:pt x="323" y="651"/>
                  </a:lnTo>
                  <a:lnTo>
                    <a:pt x="350" y="657"/>
                  </a:lnTo>
                  <a:lnTo>
                    <a:pt x="379" y="663"/>
                  </a:lnTo>
                  <a:lnTo>
                    <a:pt x="408" y="669"/>
                  </a:lnTo>
                  <a:lnTo>
                    <a:pt x="437" y="675"/>
                  </a:lnTo>
                  <a:lnTo>
                    <a:pt x="466" y="680"/>
                  </a:lnTo>
                  <a:lnTo>
                    <a:pt x="466" y="117"/>
                  </a:lnTo>
                  <a:close/>
                </a:path>
              </a:pathLst>
            </a:custGeom>
            <a:solidFill>
              <a:srgbClr val="668080"/>
            </a:solidFill>
            <a:ln w="11113">
              <a:solidFill>
                <a:srgbClr val="000000"/>
              </a:solidFill>
              <a:round/>
              <a:headEnd/>
              <a:tailEnd/>
            </a:ln>
          </p:spPr>
          <p:txBody>
            <a:bodyPr/>
            <a:lstStyle/>
            <a:p>
              <a:endParaRPr lang="de-DE"/>
            </a:p>
          </p:txBody>
        </p:sp>
        <p:sp>
          <p:nvSpPr>
            <p:cNvPr id="38" name="Freeform 12">
              <a:extLst>
                <a:ext uri="{FF2B5EF4-FFF2-40B4-BE49-F238E27FC236}">
                  <a16:creationId xmlns:a16="http://schemas.microsoft.com/office/drawing/2014/main" id="{A642A119-85C0-3F4C-99F5-922F8B9A5DAB}"/>
                </a:ext>
              </a:extLst>
            </p:cNvPr>
            <p:cNvSpPr>
              <a:spLocks/>
            </p:cNvSpPr>
            <p:nvPr/>
          </p:nvSpPr>
          <p:spPr bwMode="auto">
            <a:xfrm>
              <a:off x="1407" y="2594"/>
              <a:ext cx="1239" cy="991"/>
            </a:xfrm>
            <a:custGeom>
              <a:avLst/>
              <a:gdLst>
                <a:gd name="T0" fmla="*/ 1239 w 1239"/>
                <a:gd name="T1" fmla="*/ 0 h 991"/>
                <a:gd name="T2" fmla="*/ 0 w 1239"/>
                <a:gd name="T3" fmla="*/ 428 h 991"/>
                <a:gd name="T4" fmla="*/ 0 w 1239"/>
                <a:gd name="T5" fmla="*/ 991 h 991"/>
                <a:gd name="T6" fmla="*/ 1239 w 1239"/>
                <a:gd name="T7" fmla="*/ 564 h 991"/>
                <a:gd name="T8" fmla="*/ 1239 w 1239"/>
                <a:gd name="T9" fmla="*/ 0 h 991"/>
                <a:gd name="T10" fmla="*/ 0 60000 65536"/>
                <a:gd name="T11" fmla="*/ 0 60000 65536"/>
                <a:gd name="T12" fmla="*/ 0 60000 65536"/>
                <a:gd name="T13" fmla="*/ 0 60000 65536"/>
                <a:gd name="T14" fmla="*/ 0 60000 65536"/>
                <a:gd name="T15" fmla="*/ 0 w 1239"/>
                <a:gd name="T16" fmla="*/ 0 h 991"/>
                <a:gd name="T17" fmla="*/ 1239 w 1239"/>
                <a:gd name="T18" fmla="*/ 991 h 991"/>
              </a:gdLst>
              <a:ahLst/>
              <a:cxnLst>
                <a:cxn ang="T10">
                  <a:pos x="T0" y="T1"/>
                </a:cxn>
                <a:cxn ang="T11">
                  <a:pos x="T2" y="T3"/>
                </a:cxn>
                <a:cxn ang="T12">
                  <a:pos x="T4" y="T5"/>
                </a:cxn>
                <a:cxn ang="T13">
                  <a:pos x="T6" y="T7"/>
                </a:cxn>
                <a:cxn ang="T14">
                  <a:pos x="T8" y="T9"/>
                </a:cxn>
              </a:cxnLst>
              <a:rect l="T15" t="T16" r="T17" b="T18"/>
              <a:pathLst>
                <a:path w="1239" h="991">
                  <a:moveTo>
                    <a:pt x="1239" y="0"/>
                  </a:moveTo>
                  <a:lnTo>
                    <a:pt x="0" y="428"/>
                  </a:lnTo>
                  <a:lnTo>
                    <a:pt x="0" y="991"/>
                  </a:lnTo>
                  <a:lnTo>
                    <a:pt x="1239" y="564"/>
                  </a:lnTo>
                  <a:lnTo>
                    <a:pt x="1239" y="0"/>
                  </a:lnTo>
                  <a:close/>
                </a:path>
              </a:pathLst>
            </a:custGeom>
            <a:solidFill>
              <a:srgbClr val="668080"/>
            </a:solidFill>
            <a:ln w="11113">
              <a:solidFill>
                <a:srgbClr val="000000"/>
              </a:solidFill>
              <a:round/>
              <a:headEnd/>
              <a:tailEnd/>
            </a:ln>
          </p:spPr>
          <p:txBody>
            <a:bodyPr/>
            <a:lstStyle/>
            <a:p>
              <a:endParaRPr lang="de-DE"/>
            </a:p>
          </p:txBody>
        </p:sp>
        <p:sp>
          <p:nvSpPr>
            <p:cNvPr id="39" name="Freeform 13">
              <a:extLst>
                <a:ext uri="{FF2B5EF4-FFF2-40B4-BE49-F238E27FC236}">
                  <a16:creationId xmlns:a16="http://schemas.microsoft.com/office/drawing/2014/main" id="{D2D3FED2-47A8-EF40-AC94-1816EABD778C}"/>
                </a:ext>
              </a:extLst>
            </p:cNvPr>
            <p:cNvSpPr>
              <a:spLocks/>
            </p:cNvSpPr>
            <p:nvPr/>
          </p:nvSpPr>
          <p:spPr bwMode="auto">
            <a:xfrm>
              <a:off x="941" y="2594"/>
              <a:ext cx="1705" cy="428"/>
            </a:xfrm>
            <a:custGeom>
              <a:avLst/>
              <a:gdLst>
                <a:gd name="T0" fmla="*/ 466 w 1705"/>
                <a:gd name="T1" fmla="*/ 428 h 428"/>
                <a:gd name="T2" fmla="*/ 466 w 1705"/>
                <a:gd name="T3" fmla="*/ 428 h 428"/>
                <a:gd name="T4" fmla="*/ 437 w 1705"/>
                <a:gd name="T5" fmla="*/ 422 h 428"/>
                <a:gd name="T6" fmla="*/ 437 w 1705"/>
                <a:gd name="T7" fmla="*/ 422 h 428"/>
                <a:gd name="T8" fmla="*/ 437 w 1705"/>
                <a:gd name="T9" fmla="*/ 422 h 428"/>
                <a:gd name="T10" fmla="*/ 408 w 1705"/>
                <a:gd name="T11" fmla="*/ 416 h 428"/>
                <a:gd name="T12" fmla="*/ 408 w 1705"/>
                <a:gd name="T13" fmla="*/ 416 h 428"/>
                <a:gd name="T14" fmla="*/ 408 w 1705"/>
                <a:gd name="T15" fmla="*/ 416 h 428"/>
                <a:gd name="T16" fmla="*/ 379 w 1705"/>
                <a:gd name="T17" fmla="*/ 411 h 428"/>
                <a:gd name="T18" fmla="*/ 379 w 1705"/>
                <a:gd name="T19" fmla="*/ 411 h 428"/>
                <a:gd name="T20" fmla="*/ 379 w 1705"/>
                <a:gd name="T21" fmla="*/ 411 h 428"/>
                <a:gd name="T22" fmla="*/ 350 w 1705"/>
                <a:gd name="T23" fmla="*/ 405 h 428"/>
                <a:gd name="T24" fmla="*/ 350 w 1705"/>
                <a:gd name="T25" fmla="*/ 405 h 428"/>
                <a:gd name="T26" fmla="*/ 350 w 1705"/>
                <a:gd name="T27" fmla="*/ 405 h 428"/>
                <a:gd name="T28" fmla="*/ 323 w 1705"/>
                <a:gd name="T29" fmla="*/ 399 h 428"/>
                <a:gd name="T30" fmla="*/ 323 w 1705"/>
                <a:gd name="T31" fmla="*/ 399 h 428"/>
                <a:gd name="T32" fmla="*/ 323 w 1705"/>
                <a:gd name="T33" fmla="*/ 399 h 428"/>
                <a:gd name="T34" fmla="*/ 295 w 1705"/>
                <a:gd name="T35" fmla="*/ 392 h 428"/>
                <a:gd name="T36" fmla="*/ 295 w 1705"/>
                <a:gd name="T37" fmla="*/ 392 h 428"/>
                <a:gd name="T38" fmla="*/ 295 w 1705"/>
                <a:gd name="T39" fmla="*/ 392 h 428"/>
                <a:gd name="T40" fmla="*/ 268 w 1705"/>
                <a:gd name="T41" fmla="*/ 386 h 428"/>
                <a:gd name="T42" fmla="*/ 268 w 1705"/>
                <a:gd name="T43" fmla="*/ 386 h 428"/>
                <a:gd name="T44" fmla="*/ 268 w 1705"/>
                <a:gd name="T45" fmla="*/ 386 h 428"/>
                <a:gd name="T46" fmla="*/ 241 w 1705"/>
                <a:gd name="T47" fmla="*/ 380 h 428"/>
                <a:gd name="T48" fmla="*/ 241 w 1705"/>
                <a:gd name="T49" fmla="*/ 380 h 428"/>
                <a:gd name="T50" fmla="*/ 241 w 1705"/>
                <a:gd name="T51" fmla="*/ 380 h 428"/>
                <a:gd name="T52" fmla="*/ 215 w 1705"/>
                <a:gd name="T53" fmla="*/ 373 h 428"/>
                <a:gd name="T54" fmla="*/ 215 w 1705"/>
                <a:gd name="T55" fmla="*/ 373 h 428"/>
                <a:gd name="T56" fmla="*/ 215 w 1705"/>
                <a:gd name="T57" fmla="*/ 373 h 428"/>
                <a:gd name="T58" fmla="*/ 189 w 1705"/>
                <a:gd name="T59" fmla="*/ 367 h 428"/>
                <a:gd name="T60" fmla="*/ 189 w 1705"/>
                <a:gd name="T61" fmla="*/ 367 h 428"/>
                <a:gd name="T62" fmla="*/ 189 w 1705"/>
                <a:gd name="T63" fmla="*/ 367 h 428"/>
                <a:gd name="T64" fmla="*/ 164 w 1705"/>
                <a:gd name="T65" fmla="*/ 360 h 428"/>
                <a:gd name="T66" fmla="*/ 164 w 1705"/>
                <a:gd name="T67" fmla="*/ 360 h 428"/>
                <a:gd name="T68" fmla="*/ 164 w 1705"/>
                <a:gd name="T69" fmla="*/ 360 h 428"/>
                <a:gd name="T70" fmla="*/ 139 w 1705"/>
                <a:gd name="T71" fmla="*/ 354 h 428"/>
                <a:gd name="T72" fmla="*/ 139 w 1705"/>
                <a:gd name="T73" fmla="*/ 354 h 428"/>
                <a:gd name="T74" fmla="*/ 139 w 1705"/>
                <a:gd name="T75" fmla="*/ 354 h 428"/>
                <a:gd name="T76" fmla="*/ 115 w 1705"/>
                <a:gd name="T77" fmla="*/ 347 h 428"/>
                <a:gd name="T78" fmla="*/ 115 w 1705"/>
                <a:gd name="T79" fmla="*/ 347 h 428"/>
                <a:gd name="T80" fmla="*/ 115 w 1705"/>
                <a:gd name="T81" fmla="*/ 347 h 428"/>
                <a:gd name="T82" fmla="*/ 91 w 1705"/>
                <a:gd name="T83" fmla="*/ 340 h 428"/>
                <a:gd name="T84" fmla="*/ 91 w 1705"/>
                <a:gd name="T85" fmla="*/ 340 h 428"/>
                <a:gd name="T86" fmla="*/ 91 w 1705"/>
                <a:gd name="T87" fmla="*/ 340 h 428"/>
                <a:gd name="T88" fmla="*/ 67 w 1705"/>
                <a:gd name="T89" fmla="*/ 333 h 428"/>
                <a:gd name="T90" fmla="*/ 67 w 1705"/>
                <a:gd name="T91" fmla="*/ 333 h 428"/>
                <a:gd name="T92" fmla="*/ 67 w 1705"/>
                <a:gd name="T93" fmla="*/ 333 h 428"/>
                <a:gd name="T94" fmla="*/ 45 w 1705"/>
                <a:gd name="T95" fmla="*/ 325 h 428"/>
                <a:gd name="T96" fmla="*/ 45 w 1705"/>
                <a:gd name="T97" fmla="*/ 325 h 428"/>
                <a:gd name="T98" fmla="*/ 45 w 1705"/>
                <a:gd name="T99" fmla="*/ 325 h 428"/>
                <a:gd name="T100" fmla="*/ 22 w 1705"/>
                <a:gd name="T101" fmla="*/ 318 h 428"/>
                <a:gd name="T102" fmla="*/ 22 w 1705"/>
                <a:gd name="T103" fmla="*/ 318 h 428"/>
                <a:gd name="T104" fmla="*/ 22 w 1705"/>
                <a:gd name="T105" fmla="*/ 318 h 428"/>
                <a:gd name="T106" fmla="*/ 0 w 1705"/>
                <a:gd name="T107" fmla="*/ 311 h 428"/>
                <a:gd name="T108" fmla="*/ 0 w 1705"/>
                <a:gd name="T109" fmla="*/ 311 h 428"/>
                <a:gd name="T110" fmla="*/ 1705 w 1705"/>
                <a:gd name="T111" fmla="*/ 0 h 428"/>
                <a:gd name="T112" fmla="*/ 466 w 1705"/>
                <a:gd name="T113" fmla="*/ 428 h 4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05"/>
                <a:gd name="T172" fmla="*/ 0 h 428"/>
                <a:gd name="T173" fmla="*/ 1705 w 1705"/>
                <a:gd name="T174" fmla="*/ 428 h 4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05" h="428">
                  <a:moveTo>
                    <a:pt x="466" y="428"/>
                  </a:moveTo>
                  <a:lnTo>
                    <a:pt x="466" y="428"/>
                  </a:lnTo>
                  <a:lnTo>
                    <a:pt x="437" y="422"/>
                  </a:lnTo>
                  <a:lnTo>
                    <a:pt x="408" y="416"/>
                  </a:lnTo>
                  <a:lnTo>
                    <a:pt x="379" y="411"/>
                  </a:lnTo>
                  <a:lnTo>
                    <a:pt x="350" y="405"/>
                  </a:lnTo>
                  <a:lnTo>
                    <a:pt x="323" y="399"/>
                  </a:lnTo>
                  <a:lnTo>
                    <a:pt x="295" y="392"/>
                  </a:lnTo>
                  <a:lnTo>
                    <a:pt x="268" y="386"/>
                  </a:lnTo>
                  <a:lnTo>
                    <a:pt x="241" y="380"/>
                  </a:lnTo>
                  <a:lnTo>
                    <a:pt x="215" y="373"/>
                  </a:lnTo>
                  <a:lnTo>
                    <a:pt x="189" y="367"/>
                  </a:lnTo>
                  <a:lnTo>
                    <a:pt x="164" y="360"/>
                  </a:lnTo>
                  <a:lnTo>
                    <a:pt x="139" y="354"/>
                  </a:lnTo>
                  <a:lnTo>
                    <a:pt x="115" y="347"/>
                  </a:lnTo>
                  <a:lnTo>
                    <a:pt x="91" y="340"/>
                  </a:lnTo>
                  <a:lnTo>
                    <a:pt x="67" y="333"/>
                  </a:lnTo>
                  <a:lnTo>
                    <a:pt x="45" y="325"/>
                  </a:lnTo>
                  <a:lnTo>
                    <a:pt x="22" y="318"/>
                  </a:lnTo>
                  <a:lnTo>
                    <a:pt x="0" y="311"/>
                  </a:lnTo>
                  <a:lnTo>
                    <a:pt x="1705" y="0"/>
                  </a:lnTo>
                  <a:lnTo>
                    <a:pt x="466" y="428"/>
                  </a:lnTo>
                  <a:close/>
                </a:path>
              </a:pathLst>
            </a:custGeom>
            <a:solidFill>
              <a:srgbClr val="CCFFFF"/>
            </a:solidFill>
            <a:ln w="11113">
              <a:solidFill>
                <a:srgbClr val="000000"/>
              </a:solidFill>
              <a:round/>
              <a:headEnd/>
              <a:tailEnd/>
            </a:ln>
          </p:spPr>
          <p:txBody>
            <a:bodyPr/>
            <a:lstStyle/>
            <a:p>
              <a:endParaRPr lang="de-DE"/>
            </a:p>
          </p:txBody>
        </p:sp>
        <p:sp>
          <p:nvSpPr>
            <p:cNvPr id="40" name="Freeform 14">
              <a:extLst>
                <a:ext uri="{FF2B5EF4-FFF2-40B4-BE49-F238E27FC236}">
                  <a16:creationId xmlns:a16="http://schemas.microsoft.com/office/drawing/2014/main" id="{B31A110C-75A3-5A4D-BA52-E6089870952F}"/>
                </a:ext>
              </a:extLst>
            </p:cNvPr>
            <p:cNvSpPr>
              <a:spLocks/>
            </p:cNvSpPr>
            <p:nvPr/>
          </p:nvSpPr>
          <p:spPr bwMode="auto">
            <a:xfrm>
              <a:off x="1525" y="3043"/>
              <a:ext cx="588" cy="639"/>
            </a:xfrm>
            <a:custGeom>
              <a:avLst/>
              <a:gdLst>
                <a:gd name="T0" fmla="*/ 588 w 588"/>
                <a:gd name="T1" fmla="*/ 75 h 639"/>
                <a:gd name="T2" fmla="*/ 553 w 588"/>
                <a:gd name="T3" fmla="*/ 72 h 639"/>
                <a:gd name="T4" fmla="*/ 518 w 588"/>
                <a:gd name="T5" fmla="*/ 69 h 639"/>
                <a:gd name="T6" fmla="*/ 518 w 588"/>
                <a:gd name="T7" fmla="*/ 69 h 639"/>
                <a:gd name="T8" fmla="*/ 484 w 588"/>
                <a:gd name="T9" fmla="*/ 66 h 639"/>
                <a:gd name="T10" fmla="*/ 450 w 588"/>
                <a:gd name="T11" fmla="*/ 63 h 639"/>
                <a:gd name="T12" fmla="*/ 450 w 588"/>
                <a:gd name="T13" fmla="*/ 63 h 639"/>
                <a:gd name="T14" fmla="*/ 416 w 588"/>
                <a:gd name="T15" fmla="*/ 59 h 639"/>
                <a:gd name="T16" fmla="*/ 382 w 588"/>
                <a:gd name="T17" fmla="*/ 56 h 639"/>
                <a:gd name="T18" fmla="*/ 382 w 588"/>
                <a:gd name="T19" fmla="*/ 56 h 639"/>
                <a:gd name="T20" fmla="*/ 348 w 588"/>
                <a:gd name="T21" fmla="*/ 51 h 639"/>
                <a:gd name="T22" fmla="*/ 315 w 588"/>
                <a:gd name="T23" fmla="*/ 48 h 639"/>
                <a:gd name="T24" fmla="*/ 315 w 588"/>
                <a:gd name="T25" fmla="*/ 48 h 639"/>
                <a:gd name="T26" fmla="*/ 282 w 588"/>
                <a:gd name="T27" fmla="*/ 43 h 639"/>
                <a:gd name="T28" fmla="*/ 250 w 588"/>
                <a:gd name="T29" fmla="*/ 39 h 639"/>
                <a:gd name="T30" fmla="*/ 250 w 588"/>
                <a:gd name="T31" fmla="*/ 39 h 639"/>
                <a:gd name="T32" fmla="*/ 218 w 588"/>
                <a:gd name="T33" fmla="*/ 35 h 639"/>
                <a:gd name="T34" fmla="*/ 185 w 588"/>
                <a:gd name="T35" fmla="*/ 30 h 639"/>
                <a:gd name="T36" fmla="*/ 185 w 588"/>
                <a:gd name="T37" fmla="*/ 30 h 639"/>
                <a:gd name="T38" fmla="*/ 154 w 588"/>
                <a:gd name="T39" fmla="*/ 26 h 639"/>
                <a:gd name="T40" fmla="*/ 122 w 588"/>
                <a:gd name="T41" fmla="*/ 21 h 639"/>
                <a:gd name="T42" fmla="*/ 122 w 588"/>
                <a:gd name="T43" fmla="*/ 21 h 639"/>
                <a:gd name="T44" fmla="*/ 92 w 588"/>
                <a:gd name="T45" fmla="*/ 16 h 639"/>
                <a:gd name="T46" fmla="*/ 61 w 588"/>
                <a:gd name="T47" fmla="*/ 11 h 639"/>
                <a:gd name="T48" fmla="*/ 61 w 588"/>
                <a:gd name="T49" fmla="*/ 11 h 639"/>
                <a:gd name="T50" fmla="*/ 30 w 588"/>
                <a:gd name="T51" fmla="*/ 6 h 639"/>
                <a:gd name="T52" fmla="*/ 0 w 588"/>
                <a:gd name="T53" fmla="*/ 0 h 639"/>
                <a:gd name="T54" fmla="*/ 0 w 588"/>
                <a:gd name="T55" fmla="*/ 564 h 639"/>
                <a:gd name="T56" fmla="*/ 30 w 588"/>
                <a:gd name="T57" fmla="*/ 569 h 639"/>
                <a:gd name="T58" fmla="*/ 30 w 588"/>
                <a:gd name="T59" fmla="*/ 569 h 639"/>
                <a:gd name="T60" fmla="*/ 61 w 588"/>
                <a:gd name="T61" fmla="*/ 575 h 639"/>
                <a:gd name="T62" fmla="*/ 92 w 588"/>
                <a:gd name="T63" fmla="*/ 580 h 639"/>
                <a:gd name="T64" fmla="*/ 92 w 588"/>
                <a:gd name="T65" fmla="*/ 580 h 639"/>
                <a:gd name="T66" fmla="*/ 122 w 588"/>
                <a:gd name="T67" fmla="*/ 584 h 639"/>
                <a:gd name="T68" fmla="*/ 154 w 588"/>
                <a:gd name="T69" fmla="*/ 590 h 639"/>
                <a:gd name="T70" fmla="*/ 154 w 588"/>
                <a:gd name="T71" fmla="*/ 590 h 639"/>
                <a:gd name="T72" fmla="*/ 185 w 588"/>
                <a:gd name="T73" fmla="*/ 594 h 639"/>
                <a:gd name="T74" fmla="*/ 218 w 588"/>
                <a:gd name="T75" fmla="*/ 598 h 639"/>
                <a:gd name="T76" fmla="*/ 218 w 588"/>
                <a:gd name="T77" fmla="*/ 598 h 639"/>
                <a:gd name="T78" fmla="*/ 250 w 588"/>
                <a:gd name="T79" fmla="*/ 603 h 639"/>
                <a:gd name="T80" fmla="*/ 282 w 588"/>
                <a:gd name="T81" fmla="*/ 607 h 639"/>
                <a:gd name="T82" fmla="*/ 282 w 588"/>
                <a:gd name="T83" fmla="*/ 607 h 639"/>
                <a:gd name="T84" fmla="*/ 315 w 588"/>
                <a:gd name="T85" fmla="*/ 612 h 639"/>
                <a:gd name="T86" fmla="*/ 348 w 588"/>
                <a:gd name="T87" fmla="*/ 615 h 639"/>
                <a:gd name="T88" fmla="*/ 348 w 588"/>
                <a:gd name="T89" fmla="*/ 615 h 639"/>
                <a:gd name="T90" fmla="*/ 382 w 588"/>
                <a:gd name="T91" fmla="*/ 619 h 639"/>
                <a:gd name="T92" fmla="*/ 416 w 588"/>
                <a:gd name="T93" fmla="*/ 623 h 639"/>
                <a:gd name="T94" fmla="*/ 416 w 588"/>
                <a:gd name="T95" fmla="*/ 623 h 639"/>
                <a:gd name="T96" fmla="*/ 450 w 588"/>
                <a:gd name="T97" fmla="*/ 626 h 639"/>
                <a:gd name="T98" fmla="*/ 484 w 588"/>
                <a:gd name="T99" fmla="*/ 630 h 639"/>
                <a:gd name="T100" fmla="*/ 484 w 588"/>
                <a:gd name="T101" fmla="*/ 630 h 639"/>
                <a:gd name="T102" fmla="*/ 518 w 588"/>
                <a:gd name="T103" fmla="*/ 633 h 639"/>
                <a:gd name="T104" fmla="*/ 553 w 588"/>
                <a:gd name="T105" fmla="*/ 636 h 639"/>
                <a:gd name="T106" fmla="*/ 553 w 588"/>
                <a:gd name="T107" fmla="*/ 636 h 639"/>
                <a:gd name="T108" fmla="*/ 588 w 588"/>
                <a:gd name="T109" fmla="*/ 639 h 6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639"/>
                <a:gd name="T167" fmla="*/ 588 w 588"/>
                <a:gd name="T168" fmla="*/ 639 h 6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639">
                  <a:moveTo>
                    <a:pt x="588" y="75"/>
                  </a:moveTo>
                  <a:lnTo>
                    <a:pt x="588" y="75"/>
                  </a:lnTo>
                  <a:lnTo>
                    <a:pt x="553" y="72"/>
                  </a:lnTo>
                  <a:lnTo>
                    <a:pt x="518" y="69"/>
                  </a:lnTo>
                  <a:lnTo>
                    <a:pt x="484" y="66"/>
                  </a:lnTo>
                  <a:lnTo>
                    <a:pt x="450" y="63"/>
                  </a:lnTo>
                  <a:lnTo>
                    <a:pt x="416" y="59"/>
                  </a:lnTo>
                  <a:lnTo>
                    <a:pt x="382" y="56"/>
                  </a:lnTo>
                  <a:lnTo>
                    <a:pt x="348" y="51"/>
                  </a:lnTo>
                  <a:lnTo>
                    <a:pt x="315" y="48"/>
                  </a:lnTo>
                  <a:lnTo>
                    <a:pt x="282" y="43"/>
                  </a:lnTo>
                  <a:lnTo>
                    <a:pt x="250" y="39"/>
                  </a:lnTo>
                  <a:lnTo>
                    <a:pt x="218" y="35"/>
                  </a:lnTo>
                  <a:lnTo>
                    <a:pt x="185" y="30"/>
                  </a:lnTo>
                  <a:lnTo>
                    <a:pt x="154" y="26"/>
                  </a:lnTo>
                  <a:lnTo>
                    <a:pt x="122" y="21"/>
                  </a:lnTo>
                  <a:lnTo>
                    <a:pt x="92" y="16"/>
                  </a:lnTo>
                  <a:lnTo>
                    <a:pt x="61" y="11"/>
                  </a:lnTo>
                  <a:lnTo>
                    <a:pt x="30" y="6"/>
                  </a:lnTo>
                  <a:lnTo>
                    <a:pt x="0" y="0"/>
                  </a:lnTo>
                  <a:lnTo>
                    <a:pt x="0" y="564"/>
                  </a:lnTo>
                  <a:lnTo>
                    <a:pt x="30" y="569"/>
                  </a:lnTo>
                  <a:lnTo>
                    <a:pt x="61" y="575"/>
                  </a:lnTo>
                  <a:lnTo>
                    <a:pt x="92" y="580"/>
                  </a:lnTo>
                  <a:lnTo>
                    <a:pt x="122" y="584"/>
                  </a:lnTo>
                  <a:lnTo>
                    <a:pt x="154" y="590"/>
                  </a:lnTo>
                  <a:lnTo>
                    <a:pt x="185" y="594"/>
                  </a:lnTo>
                  <a:lnTo>
                    <a:pt x="218" y="598"/>
                  </a:lnTo>
                  <a:lnTo>
                    <a:pt x="250" y="603"/>
                  </a:lnTo>
                  <a:lnTo>
                    <a:pt x="282" y="607"/>
                  </a:lnTo>
                  <a:lnTo>
                    <a:pt x="315" y="612"/>
                  </a:lnTo>
                  <a:lnTo>
                    <a:pt x="348" y="615"/>
                  </a:lnTo>
                  <a:lnTo>
                    <a:pt x="382" y="619"/>
                  </a:lnTo>
                  <a:lnTo>
                    <a:pt x="416" y="623"/>
                  </a:lnTo>
                  <a:lnTo>
                    <a:pt x="450" y="626"/>
                  </a:lnTo>
                  <a:lnTo>
                    <a:pt x="484" y="630"/>
                  </a:lnTo>
                  <a:lnTo>
                    <a:pt x="518" y="633"/>
                  </a:lnTo>
                  <a:lnTo>
                    <a:pt x="553" y="636"/>
                  </a:lnTo>
                  <a:lnTo>
                    <a:pt x="588" y="639"/>
                  </a:lnTo>
                  <a:lnTo>
                    <a:pt x="588" y="75"/>
                  </a:lnTo>
                  <a:close/>
                </a:path>
              </a:pathLst>
            </a:custGeom>
            <a:solidFill>
              <a:srgbClr val="808066"/>
            </a:solidFill>
            <a:ln w="11113">
              <a:solidFill>
                <a:srgbClr val="000000"/>
              </a:solidFill>
              <a:round/>
              <a:headEnd/>
              <a:tailEnd/>
            </a:ln>
          </p:spPr>
          <p:txBody>
            <a:bodyPr/>
            <a:lstStyle/>
            <a:p>
              <a:endParaRPr lang="de-DE"/>
            </a:p>
          </p:txBody>
        </p:sp>
        <p:sp>
          <p:nvSpPr>
            <p:cNvPr id="41" name="Freeform 15">
              <a:extLst>
                <a:ext uri="{FF2B5EF4-FFF2-40B4-BE49-F238E27FC236}">
                  <a16:creationId xmlns:a16="http://schemas.microsoft.com/office/drawing/2014/main" id="{9F72D43C-8C6D-C347-A85E-78FE5A8E5B30}"/>
                </a:ext>
              </a:extLst>
            </p:cNvPr>
            <p:cNvSpPr>
              <a:spLocks/>
            </p:cNvSpPr>
            <p:nvPr/>
          </p:nvSpPr>
          <p:spPr bwMode="auto">
            <a:xfrm>
              <a:off x="2113" y="2616"/>
              <a:ext cx="651" cy="1066"/>
            </a:xfrm>
            <a:custGeom>
              <a:avLst/>
              <a:gdLst>
                <a:gd name="T0" fmla="*/ 651 w 651"/>
                <a:gd name="T1" fmla="*/ 0 h 1066"/>
                <a:gd name="T2" fmla="*/ 0 w 651"/>
                <a:gd name="T3" fmla="*/ 502 h 1066"/>
                <a:gd name="T4" fmla="*/ 0 w 651"/>
                <a:gd name="T5" fmla="*/ 1066 h 1066"/>
                <a:gd name="T6" fmla="*/ 651 w 651"/>
                <a:gd name="T7" fmla="*/ 564 h 1066"/>
                <a:gd name="T8" fmla="*/ 651 w 651"/>
                <a:gd name="T9" fmla="*/ 0 h 1066"/>
                <a:gd name="T10" fmla="*/ 0 60000 65536"/>
                <a:gd name="T11" fmla="*/ 0 60000 65536"/>
                <a:gd name="T12" fmla="*/ 0 60000 65536"/>
                <a:gd name="T13" fmla="*/ 0 60000 65536"/>
                <a:gd name="T14" fmla="*/ 0 60000 65536"/>
                <a:gd name="T15" fmla="*/ 0 w 651"/>
                <a:gd name="T16" fmla="*/ 0 h 1066"/>
                <a:gd name="T17" fmla="*/ 651 w 651"/>
                <a:gd name="T18" fmla="*/ 1066 h 1066"/>
              </a:gdLst>
              <a:ahLst/>
              <a:cxnLst>
                <a:cxn ang="T10">
                  <a:pos x="T0" y="T1"/>
                </a:cxn>
                <a:cxn ang="T11">
                  <a:pos x="T2" y="T3"/>
                </a:cxn>
                <a:cxn ang="T12">
                  <a:pos x="T4" y="T5"/>
                </a:cxn>
                <a:cxn ang="T13">
                  <a:pos x="T6" y="T7"/>
                </a:cxn>
                <a:cxn ang="T14">
                  <a:pos x="T8" y="T9"/>
                </a:cxn>
              </a:cxnLst>
              <a:rect l="T15" t="T16" r="T17" b="T18"/>
              <a:pathLst>
                <a:path w="651" h="1066">
                  <a:moveTo>
                    <a:pt x="651" y="0"/>
                  </a:moveTo>
                  <a:lnTo>
                    <a:pt x="0" y="502"/>
                  </a:lnTo>
                  <a:lnTo>
                    <a:pt x="0" y="1066"/>
                  </a:lnTo>
                  <a:lnTo>
                    <a:pt x="651" y="564"/>
                  </a:lnTo>
                  <a:lnTo>
                    <a:pt x="651" y="0"/>
                  </a:lnTo>
                  <a:close/>
                </a:path>
              </a:pathLst>
            </a:custGeom>
            <a:solidFill>
              <a:srgbClr val="808066"/>
            </a:solidFill>
            <a:ln w="11113">
              <a:solidFill>
                <a:srgbClr val="000000"/>
              </a:solidFill>
              <a:round/>
              <a:headEnd/>
              <a:tailEnd/>
            </a:ln>
          </p:spPr>
          <p:txBody>
            <a:bodyPr/>
            <a:lstStyle/>
            <a:p>
              <a:endParaRPr lang="de-DE"/>
            </a:p>
          </p:txBody>
        </p:sp>
        <p:sp>
          <p:nvSpPr>
            <p:cNvPr id="42" name="Freeform 16">
              <a:extLst>
                <a:ext uri="{FF2B5EF4-FFF2-40B4-BE49-F238E27FC236}">
                  <a16:creationId xmlns:a16="http://schemas.microsoft.com/office/drawing/2014/main" id="{2552B317-68DE-4042-BEE0-A896419C17A5}"/>
                </a:ext>
              </a:extLst>
            </p:cNvPr>
            <p:cNvSpPr>
              <a:spLocks/>
            </p:cNvSpPr>
            <p:nvPr/>
          </p:nvSpPr>
          <p:spPr bwMode="auto">
            <a:xfrm>
              <a:off x="1525" y="2616"/>
              <a:ext cx="1239" cy="502"/>
            </a:xfrm>
            <a:custGeom>
              <a:avLst/>
              <a:gdLst>
                <a:gd name="T0" fmla="*/ 588 w 1239"/>
                <a:gd name="T1" fmla="*/ 502 h 502"/>
                <a:gd name="T2" fmla="*/ 588 w 1239"/>
                <a:gd name="T3" fmla="*/ 502 h 502"/>
                <a:gd name="T4" fmla="*/ 553 w 1239"/>
                <a:gd name="T5" fmla="*/ 499 h 502"/>
                <a:gd name="T6" fmla="*/ 553 w 1239"/>
                <a:gd name="T7" fmla="*/ 499 h 502"/>
                <a:gd name="T8" fmla="*/ 553 w 1239"/>
                <a:gd name="T9" fmla="*/ 499 h 502"/>
                <a:gd name="T10" fmla="*/ 518 w 1239"/>
                <a:gd name="T11" fmla="*/ 496 h 502"/>
                <a:gd name="T12" fmla="*/ 518 w 1239"/>
                <a:gd name="T13" fmla="*/ 496 h 502"/>
                <a:gd name="T14" fmla="*/ 518 w 1239"/>
                <a:gd name="T15" fmla="*/ 496 h 502"/>
                <a:gd name="T16" fmla="*/ 484 w 1239"/>
                <a:gd name="T17" fmla="*/ 493 h 502"/>
                <a:gd name="T18" fmla="*/ 484 w 1239"/>
                <a:gd name="T19" fmla="*/ 493 h 502"/>
                <a:gd name="T20" fmla="*/ 484 w 1239"/>
                <a:gd name="T21" fmla="*/ 493 h 502"/>
                <a:gd name="T22" fmla="*/ 450 w 1239"/>
                <a:gd name="T23" fmla="*/ 490 h 502"/>
                <a:gd name="T24" fmla="*/ 450 w 1239"/>
                <a:gd name="T25" fmla="*/ 490 h 502"/>
                <a:gd name="T26" fmla="*/ 450 w 1239"/>
                <a:gd name="T27" fmla="*/ 490 h 502"/>
                <a:gd name="T28" fmla="*/ 416 w 1239"/>
                <a:gd name="T29" fmla="*/ 486 h 502"/>
                <a:gd name="T30" fmla="*/ 416 w 1239"/>
                <a:gd name="T31" fmla="*/ 486 h 502"/>
                <a:gd name="T32" fmla="*/ 416 w 1239"/>
                <a:gd name="T33" fmla="*/ 486 h 502"/>
                <a:gd name="T34" fmla="*/ 382 w 1239"/>
                <a:gd name="T35" fmla="*/ 483 h 502"/>
                <a:gd name="T36" fmla="*/ 382 w 1239"/>
                <a:gd name="T37" fmla="*/ 483 h 502"/>
                <a:gd name="T38" fmla="*/ 382 w 1239"/>
                <a:gd name="T39" fmla="*/ 483 h 502"/>
                <a:gd name="T40" fmla="*/ 348 w 1239"/>
                <a:gd name="T41" fmla="*/ 478 h 502"/>
                <a:gd name="T42" fmla="*/ 348 w 1239"/>
                <a:gd name="T43" fmla="*/ 478 h 502"/>
                <a:gd name="T44" fmla="*/ 348 w 1239"/>
                <a:gd name="T45" fmla="*/ 478 h 502"/>
                <a:gd name="T46" fmla="*/ 315 w 1239"/>
                <a:gd name="T47" fmla="*/ 475 h 502"/>
                <a:gd name="T48" fmla="*/ 315 w 1239"/>
                <a:gd name="T49" fmla="*/ 475 h 502"/>
                <a:gd name="T50" fmla="*/ 315 w 1239"/>
                <a:gd name="T51" fmla="*/ 475 h 502"/>
                <a:gd name="T52" fmla="*/ 282 w 1239"/>
                <a:gd name="T53" fmla="*/ 470 h 502"/>
                <a:gd name="T54" fmla="*/ 282 w 1239"/>
                <a:gd name="T55" fmla="*/ 470 h 502"/>
                <a:gd name="T56" fmla="*/ 282 w 1239"/>
                <a:gd name="T57" fmla="*/ 470 h 502"/>
                <a:gd name="T58" fmla="*/ 250 w 1239"/>
                <a:gd name="T59" fmla="*/ 466 h 502"/>
                <a:gd name="T60" fmla="*/ 250 w 1239"/>
                <a:gd name="T61" fmla="*/ 466 h 502"/>
                <a:gd name="T62" fmla="*/ 250 w 1239"/>
                <a:gd name="T63" fmla="*/ 466 h 502"/>
                <a:gd name="T64" fmla="*/ 218 w 1239"/>
                <a:gd name="T65" fmla="*/ 462 h 502"/>
                <a:gd name="T66" fmla="*/ 218 w 1239"/>
                <a:gd name="T67" fmla="*/ 462 h 502"/>
                <a:gd name="T68" fmla="*/ 218 w 1239"/>
                <a:gd name="T69" fmla="*/ 462 h 502"/>
                <a:gd name="T70" fmla="*/ 185 w 1239"/>
                <a:gd name="T71" fmla="*/ 457 h 502"/>
                <a:gd name="T72" fmla="*/ 185 w 1239"/>
                <a:gd name="T73" fmla="*/ 457 h 502"/>
                <a:gd name="T74" fmla="*/ 185 w 1239"/>
                <a:gd name="T75" fmla="*/ 457 h 502"/>
                <a:gd name="T76" fmla="*/ 154 w 1239"/>
                <a:gd name="T77" fmla="*/ 453 h 502"/>
                <a:gd name="T78" fmla="*/ 154 w 1239"/>
                <a:gd name="T79" fmla="*/ 453 h 502"/>
                <a:gd name="T80" fmla="*/ 154 w 1239"/>
                <a:gd name="T81" fmla="*/ 453 h 502"/>
                <a:gd name="T82" fmla="*/ 122 w 1239"/>
                <a:gd name="T83" fmla="*/ 448 h 502"/>
                <a:gd name="T84" fmla="*/ 122 w 1239"/>
                <a:gd name="T85" fmla="*/ 448 h 502"/>
                <a:gd name="T86" fmla="*/ 122 w 1239"/>
                <a:gd name="T87" fmla="*/ 448 h 502"/>
                <a:gd name="T88" fmla="*/ 92 w 1239"/>
                <a:gd name="T89" fmla="*/ 443 h 502"/>
                <a:gd name="T90" fmla="*/ 92 w 1239"/>
                <a:gd name="T91" fmla="*/ 443 h 502"/>
                <a:gd name="T92" fmla="*/ 92 w 1239"/>
                <a:gd name="T93" fmla="*/ 443 h 502"/>
                <a:gd name="T94" fmla="*/ 61 w 1239"/>
                <a:gd name="T95" fmla="*/ 438 h 502"/>
                <a:gd name="T96" fmla="*/ 61 w 1239"/>
                <a:gd name="T97" fmla="*/ 438 h 502"/>
                <a:gd name="T98" fmla="*/ 61 w 1239"/>
                <a:gd name="T99" fmla="*/ 438 h 502"/>
                <a:gd name="T100" fmla="*/ 30 w 1239"/>
                <a:gd name="T101" fmla="*/ 433 h 502"/>
                <a:gd name="T102" fmla="*/ 30 w 1239"/>
                <a:gd name="T103" fmla="*/ 433 h 502"/>
                <a:gd name="T104" fmla="*/ 30 w 1239"/>
                <a:gd name="T105" fmla="*/ 433 h 502"/>
                <a:gd name="T106" fmla="*/ 0 w 1239"/>
                <a:gd name="T107" fmla="*/ 427 h 502"/>
                <a:gd name="T108" fmla="*/ 0 w 1239"/>
                <a:gd name="T109" fmla="*/ 427 h 502"/>
                <a:gd name="T110" fmla="*/ 1239 w 1239"/>
                <a:gd name="T111" fmla="*/ 0 h 502"/>
                <a:gd name="T112" fmla="*/ 588 w 1239"/>
                <a:gd name="T113" fmla="*/ 502 h 50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39"/>
                <a:gd name="T172" fmla="*/ 0 h 502"/>
                <a:gd name="T173" fmla="*/ 1239 w 1239"/>
                <a:gd name="T174" fmla="*/ 502 h 50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39" h="502">
                  <a:moveTo>
                    <a:pt x="588" y="502"/>
                  </a:moveTo>
                  <a:lnTo>
                    <a:pt x="588" y="502"/>
                  </a:lnTo>
                  <a:lnTo>
                    <a:pt x="553" y="499"/>
                  </a:lnTo>
                  <a:lnTo>
                    <a:pt x="518" y="496"/>
                  </a:lnTo>
                  <a:lnTo>
                    <a:pt x="484" y="493"/>
                  </a:lnTo>
                  <a:lnTo>
                    <a:pt x="450" y="490"/>
                  </a:lnTo>
                  <a:lnTo>
                    <a:pt x="416" y="486"/>
                  </a:lnTo>
                  <a:lnTo>
                    <a:pt x="382" y="483"/>
                  </a:lnTo>
                  <a:lnTo>
                    <a:pt x="348" y="478"/>
                  </a:lnTo>
                  <a:lnTo>
                    <a:pt x="315" y="475"/>
                  </a:lnTo>
                  <a:lnTo>
                    <a:pt x="282" y="470"/>
                  </a:lnTo>
                  <a:lnTo>
                    <a:pt x="250" y="466"/>
                  </a:lnTo>
                  <a:lnTo>
                    <a:pt x="218" y="462"/>
                  </a:lnTo>
                  <a:lnTo>
                    <a:pt x="185" y="457"/>
                  </a:lnTo>
                  <a:lnTo>
                    <a:pt x="154" y="453"/>
                  </a:lnTo>
                  <a:lnTo>
                    <a:pt x="122" y="448"/>
                  </a:lnTo>
                  <a:lnTo>
                    <a:pt x="92" y="443"/>
                  </a:lnTo>
                  <a:lnTo>
                    <a:pt x="61" y="438"/>
                  </a:lnTo>
                  <a:lnTo>
                    <a:pt x="30" y="433"/>
                  </a:lnTo>
                  <a:lnTo>
                    <a:pt x="0" y="427"/>
                  </a:lnTo>
                  <a:lnTo>
                    <a:pt x="1239" y="0"/>
                  </a:lnTo>
                  <a:lnTo>
                    <a:pt x="588" y="502"/>
                  </a:lnTo>
                  <a:close/>
                </a:path>
              </a:pathLst>
            </a:custGeom>
            <a:solidFill>
              <a:srgbClr val="FFFFCC"/>
            </a:solidFill>
            <a:ln w="11113">
              <a:solidFill>
                <a:srgbClr val="000000"/>
              </a:solidFill>
              <a:round/>
              <a:headEnd/>
              <a:tailEnd/>
            </a:ln>
          </p:spPr>
          <p:txBody>
            <a:bodyPr/>
            <a:lstStyle/>
            <a:p>
              <a:endParaRPr lang="de-DE"/>
            </a:p>
          </p:txBody>
        </p:sp>
        <p:sp>
          <p:nvSpPr>
            <p:cNvPr id="43" name="Freeform 17">
              <a:extLst>
                <a:ext uri="{FF2B5EF4-FFF2-40B4-BE49-F238E27FC236}">
                  <a16:creationId xmlns:a16="http://schemas.microsoft.com/office/drawing/2014/main" id="{24561EBD-75C5-0447-8503-C3649ED88D58}"/>
                </a:ext>
              </a:extLst>
            </p:cNvPr>
            <p:cNvSpPr>
              <a:spLocks/>
            </p:cNvSpPr>
            <p:nvPr/>
          </p:nvSpPr>
          <p:spPr bwMode="auto">
            <a:xfrm>
              <a:off x="3438" y="2511"/>
              <a:ext cx="2108" cy="1093"/>
            </a:xfrm>
            <a:custGeom>
              <a:avLst/>
              <a:gdLst>
                <a:gd name="T0" fmla="*/ 2106 w 2108"/>
                <a:gd name="T1" fmla="*/ 28 h 1093"/>
                <a:gd name="T2" fmla="*/ 2100 w 2108"/>
                <a:gd name="T3" fmla="*/ 46 h 1093"/>
                <a:gd name="T4" fmla="*/ 2087 w 2108"/>
                <a:gd name="T5" fmla="*/ 74 h 1093"/>
                <a:gd name="T6" fmla="*/ 2069 w 2108"/>
                <a:gd name="T7" fmla="*/ 101 h 1093"/>
                <a:gd name="T8" fmla="*/ 2046 w 2108"/>
                <a:gd name="T9" fmla="*/ 128 h 1093"/>
                <a:gd name="T10" fmla="*/ 2016 w 2108"/>
                <a:gd name="T11" fmla="*/ 155 h 1093"/>
                <a:gd name="T12" fmla="*/ 1981 w 2108"/>
                <a:gd name="T13" fmla="*/ 181 h 1093"/>
                <a:gd name="T14" fmla="*/ 1941 w 2108"/>
                <a:gd name="T15" fmla="*/ 207 h 1093"/>
                <a:gd name="T16" fmla="*/ 1894 w 2108"/>
                <a:gd name="T17" fmla="*/ 232 h 1093"/>
                <a:gd name="T18" fmla="*/ 1862 w 2108"/>
                <a:gd name="T19" fmla="*/ 248 h 1093"/>
                <a:gd name="T20" fmla="*/ 1807 w 2108"/>
                <a:gd name="T21" fmla="*/ 273 h 1093"/>
                <a:gd name="T22" fmla="*/ 1748 w 2108"/>
                <a:gd name="T23" fmla="*/ 295 h 1093"/>
                <a:gd name="T24" fmla="*/ 1683 w 2108"/>
                <a:gd name="T25" fmla="*/ 318 h 1093"/>
                <a:gd name="T26" fmla="*/ 1615 w 2108"/>
                <a:gd name="T27" fmla="*/ 340 h 1093"/>
                <a:gd name="T28" fmla="*/ 1542 w 2108"/>
                <a:gd name="T29" fmla="*/ 360 h 1093"/>
                <a:gd name="T30" fmla="*/ 1465 w 2108"/>
                <a:gd name="T31" fmla="*/ 381 h 1093"/>
                <a:gd name="T32" fmla="*/ 1383 w 2108"/>
                <a:gd name="T33" fmla="*/ 399 h 1093"/>
                <a:gd name="T34" fmla="*/ 1327 w 2108"/>
                <a:gd name="T35" fmla="*/ 411 h 1093"/>
                <a:gd name="T36" fmla="*/ 1239 w 2108"/>
                <a:gd name="T37" fmla="*/ 428 h 1093"/>
                <a:gd name="T38" fmla="*/ 1149 w 2108"/>
                <a:gd name="T39" fmla="*/ 444 h 1093"/>
                <a:gd name="T40" fmla="*/ 1054 w 2108"/>
                <a:gd name="T41" fmla="*/ 458 h 1093"/>
                <a:gd name="T42" fmla="*/ 957 w 2108"/>
                <a:gd name="T43" fmla="*/ 471 h 1093"/>
                <a:gd name="T44" fmla="*/ 858 w 2108"/>
                <a:gd name="T45" fmla="*/ 483 h 1093"/>
                <a:gd name="T46" fmla="*/ 756 w 2108"/>
                <a:gd name="T47" fmla="*/ 494 h 1093"/>
                <a:gd name="T48" fmla="*/ 652 w 2108"/>
                <a:gd name="T49" fmla="*/ 503 h 1093"/>
                <a:gd name="T50" fmla="*/ 546 w 2108"/>
                <a:gd name="T51" fmla="*/ 511 h 1093"/>
                <a:gd name="T52" fmla="*/ 474 w 2108"/>
                <a:gd name="T53" fmla="*/ 515 h 1093"/>
                <a:gd name="T54" fmla="*/ 366 w 2108"/>
                <a:gd name="T55" fmla="*/ 521 h 1093"/>
                <a:gd name="T56" fmla="*/ 258 w 2108"/>
                <a:gd name="T57" fmla="*/ 525 h 1093"/>
                <a:gd name="T58" fmla="*/ 147 w 2108"/>
                <a:gd name="T59" fmla="*/ 527 h 1093"/>
                <a:gd name="T60" fmla="*/ 37 w 2108"/>
                <a:gd name="T61" fmla="*/ 529 h 1093"/>
                <a:gd name="T62" fmla="*/ 37 w 2108"/>
                <a:gd name="T63" fmla="*/ 1093 h 1093"/>
                <a:gd name="T64" fmla="*/ 147 w 2108"/>
                <a:gd name="T65" fmla="*/ 1091 h 1093"/>
                <a:gd name="T66" fmla="*/ 258 w 2108"/>
                <a:gd name="T67" fmla="*/ 1088 h 1093"/>
                <a:gd name="T68" fmla="*/ 366 w 2108"/>
                <a:gd name="T69" fmla="*/ 1085 h 1093"/>
                <a:gd name="T70" fmla="*/ 474 w 2108"/>
                <a:gd name="T71" fmla="*/ 1079 h 1093"/>
                <a:gd name="T72" fmla="*/ 581 w 2108"/>
                <a:gd name="T73" fmla="*/ 1072 h 1093"/>
                <a:gd name="T74" fmla="*/ 686 w 2108"/>
                <a:gd name="T75" fmla="*/ 1064 h 1093"/>
                <a:gd name="T76" fmla="*/ 790 w 2108"/>
                <a:gd name="T77" fmla="*/ 1054 h 1093"/>
                <a:gd name="T78" fmla="*/ 858 w 2108"/>
                <a:gd name="T79" fmla="*/ 1047 h 1093"/>
                <a:gd name="T80" fmla="*/ 957 w 2108"/>
                <a:gd name="T81" fmla="*/ 1035 h 1093"/>
                <a:gd name="T82" fmla="*/ 1054 w 2108"/>
                <a:gd name="T83" fmla="*/ 1021 h 1093"/>
                <a:gd name="T84" fmla="*/ 1149 w 2108"/>
                <a:gd name="T85" fmla="*/ 1007 h 1093"/>
                <a:gd name="T86" fmla="*/ 1239 w 2108"/>
                <a:gd name="T87" fmla="*/ 992 h 1093"/>
                <a:gd name="T88" fmla="*/ 1327 w 2108"/>
                <a:gd name="T89" fmla="*/ 975 h 1093"/>
                <a:gd name="T90" fmla="*/ 1410 w 2108"/>
                <a:gd name="T91" fmla="*/ 956 h 1093"/>
                <a:gd name="T92" fmla="*/ 1491 w 2108"/>
                <a:gd name="T93" fmla="*/ 937 h 1093"/>
                <a:gd name="T94" fmla="*/ 1566 w 2108"/>
                <a:gd name="T95" fmla="*/ 918 h 1093"/>
                <a:gd name="T96" fmla="*/ 1615 w 2108"/>
                <a:gd name="T97" fmla="*/ 904 h 1093"/>
                <a:gd name="T98" fmla="*/ 1683 w 2108"/>
                <a:gd name="T99" fmla="*/ 882 h 1093"/>
                <a:gd name="T100" fmla="*/ 1748 w 2108"/>
                <a:gd name="T101" fmla="*/ 859 h 1093"/>
                <a:gd name="T102" fmla="*/ 1807 w 2108"/>
                <a:gd name="T103" fmla="*/ 836 h 1093"/>
                <a:gd name="T104" fmla="*/ 1862 w 2108"/>
                <a:gd name="T105" fmla="*/ 812 h 1093"/>
                <a:gd name="T106" fmla="*/ 1911 w 2108"/>
                <a:gd name="T107" fmla="*/ 787 h 1093"/>
                <a:gd name="T108" fmla="*/ 1954 w 2108"/>
                <a:gd name="T109" fmla="*/ 762 h 1093"/>
                <a:gd name="T110" fmla="*/ 1993 w 2108"/>
                <a:gd name="T111" fmla="*/ 736 h 1093"/>
                <a:gd name="T112" fmla="*/ 2016 w 2108"/>
                <a:gd name="T113" fmla="*/ 719 h 1093"/>
                <a:gd name="T114" fmla="*/ 2046 w 2108"/>
                <a:gd name="T115" fmla="*/ 691 h 1093"/>
                <a:gd name="T116" fmla="*/ 2069 w 2108"/>
                <a:gd name="T117" fmla="*/ 665 h 1093"/>
                <a:gd name="T118" fmla="*/ 2087 w 2108"/>
                <a:gd name="T119" fmla="*/ 638 h 1093"/>
                <a:gd name="T120" fmla="*/ 2100 w 2108"/>
                <a:gd name="T121" fmla="*/ 610 h 1093"/>
                <a:gd name="T122" fmla="*/ 2106 w 2108"/>
                <a:gd name="T123" fmla="*/ 582 h 10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8"/>
                <a:gd name="T187" fmla="*/ 0 h 1093"/>
                <a:gd name="T188" fmla="*/ 2108 w 2108"/>
                <a:gd name="T189" fmla="*/ 1093 h 10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8" h="1093">
                  <a:moveTo>
                    <a:pt x="2108" y="0"/>
                  </a:moveTo>
                  <a:lnTo>
                    <a:pt x="2108" y="0"/>
                  </a:lnTo>
                  <a:lnTo>
                    <a:pt x="2107" y="9"/>
                  </a:lnTo>
                  <a:lnTo>
                    <a:pt x="2106" y="19"/>
                  </a:lnTo>
                  <a:lnTo>
                    <a:pt x="2106" y="28"/>
                  </a:lnTo>
                  <a:lnTo>
                    <a:pt x="2103" y="37"/>
                  </a:lnTo>
                  <a:lnTo>
                    <a:pt x="2100" y="46"/>
                  </a:lnTo>
                  <a:lnTo>
                    <a:pt x="2097" y="56"/>
                  </a:lnTo>
                  <a:lnTo>
                    <a:pt x="2092" y="65"/>
                  </a:lnTo>
                  <a:lnTo>
                    <a:pt x="2087" y="74"/>
                  </a:lnTo>
                  <a:lnTo>
                    <a:pt x="2082" y="83"/>
                  </a:lnTo>
                  <a:lnTo>
                    <a:pt x="2076" y="92"/>
                  </a:lnTo>
                  <a:lnTo>
                    <a:pt x="2069" y="101"/>
                  </a:lnTo>
                  <a:lnTo>
                    <a:pt x="2062" y="110"/>
                  </a:lnTo>
                  <a:lnTo>
                    <a:pt x="2054" y="119"/>
                  </a:lnTo>
                  <a:lnTo>
                    <a:pt x="2046" y="128"/>
                  </a:lnTo>
                  <a:lnTo>
                    <a:pt x="2036" y="137"/>
                  </a:lnTo>
                  <a:lnTo>
                    <a:pt x="2027" y="146"/>
                  </a:lnTo>
                  <a:lnTo>
                    <a:pt x="2016" y="155"/>
                  </a:lnTo>
                  <a:lnTo>
                    <a:pt x="2005" y="164"/>
                  </a:lnTo>
                  <a:lnTo>
                    <a:pt x="1993" y="172"/>
                  </a:lnTo>
                  <a:lnTo>
                    <a:pt x="1981" y="181"/>
                  </a:lnTo>
                  <a:lnTo>
                    <a:pt x="1968" y="189"/>
                  </a:lnTo>
                  <a:lnTo>
                    <a:pt x="1954" y="198"/>
                  </a:lnTo>
                  <a:lnTo>
                    <a:pt x="1941" y="207"/>
                  </a:lnTo>
                  <a:lnTo>
                    <a:pt x="1926" y="216"/>
                  </a:lnTo>
                  <a:lnTo>
                    <a:pt x="1911" y="223"/>
                  </a:lnTo>
                  <a:lnTo>
                    <a:pt x="1894" y="232"/>
                  </a:lnTo>
                  <a:lnTo>
                    <a:pt x="1878" y="240"/>
                  </a:lnTo>
                  <a:lnTo>
                    <a:pt x="1862" y="248"/>
                  </a:lnTo>
                  <a:lnTo>
                    <a:pt x="1844" y="257"/>
                  </a:lnTo>
                  <a:lnTo>
                    <a:pt x="1826" y="265"/>
                  </a:lnTo>
                  <a:lnTo>
                    <a:pt x="1807" y="273"/>
                  </a:lnTo>
                  <a:lnTo>
                    <a:pt x="1787" y="280"/>
                  </a:lnTo>
                  <a:lnTo>
                    <a:pt x="1768" y="288"/>
                  </a:lnTo>
                  <a:lnTo>
                    <a:pt x="1748" y="295"/>
                  </a:lnTo>
                  <a:lnTo>
                    <a:pt x="1727" y="303"/>
                  </a:lnTo>
                  <a:lnTo>
                    <a:pt x="1706" y="311"/>
                  </a:lnTo>
                  <a:lnTo>
                    <a:pt x="1683" y="318"/>
                  </a:lnTo>
                  <a:lnTo>
                    <a:pt x="1661" y="325"/>
                  </a:lnTo>
                  <a:lnTo>
                    <a:pt x="1639" y="333"/>
                  </a:lnTo>
                  <a:lnTo>
                    <a:pt x="1615" y="340"/>
                  </a:lnTo>
                  <a:lnTo>
                    <a:pt x="1591" y="347"/>
                  </a:lnTo>
                  <a:lnTo>
                    <a:pt x="1566" y="354"/>
                  </a:lnTo>
                  <a:lnTo>
                    <a:pt x="1542" y="360"/>
                  </a:lnTo>
                  <a:lnTo>
                    <a:pt x="1516" y="367"/>
                  </a:lnTo>
                  <a:lnTo>
                    <a:pt x="1491" y="374"/>
                  </a:lnTo>
                  <a:lnTo>
                    <a:pt x="1465" y="381"/>
                  </a:lnTo>
                  <a:lnTo>
                    <a:pt x="1438" y="387"/>
                  </a:lnTo>
                  <a:lnTo>
                    <a:pt x="1410" y="393"/>
                  </a:lnTo>
                  <a:lnTo>
                    <a:pt x="1383" y="399"/>
                  </a:lnTo>
                  <a:lnTo>
                    <a:pt x="1355" y="405"/>
                  </a:lnTo>
                  <a:lnTo>
                    <a:pt x="1327" y="411"/>
                  </a:lnTo>
                  <a:lnTo>
                    <a:pt x="1298" y="417"/>
                  </a:lnTo>
                  <a:lnTo>
                    <a:pt x="1269" y="423"/>
                  </a:lnTo>
                  <a:lnTo>
                    <a:pt x="1239" y="428"/>
                  </a:lnTo>
                  <a:lnTo>
                    <a:pt x="1209" y="433"/>
                  </a:lnTo>
                  <a:lnTo>
                    <a:pt x="1179" y="439"/>
                  </a:lnTo>
                  <a:lnTo>
                    <a:pt x="1149" y="444"/>
                  </a:lnTo>
                  <a:lnTo>
                    <a:pt x="1118" y="448"/>
                  </a:lnTo>
                  <a:lnTo>
                    <a:pt x="1086" y="453"/>
                  </a:lnTo>
                  <a:lnTo>
                    <a:pt x="1054" y="458"/>
                  </a:lnTo>
                  <a:lnTo>
                    <a:pt x="1023" y="462"/>
                  </a:lnTo>
                  <a:lnTo>
                    <a:pt x="990" y="467"/>
                  </a:lnTo>
                  <a:lnTo>
                    <a:pt x="957" y="471"/>
                  </a:lnTo>
                  <a:lnTo>
                    <a:pt x="925" y="475"/>
                  </a:lnTo>
                  <a:lnTo>
                    <a:pt x="891" y="479"/>
                  </a:lnTo>
                  <a:lnTo>
                    <a:pt x="858" y="483"/>
                  </a:lnTo>
                  <a:lnTo>
                    <a:pt x="824" y="487"/>
                  </a:lnTo>
                  <a:lnTo>
                    <a:pt x="790" y="490"/>
                  </a:lnTo>
                  <a:lnTo>
                    <a:pt x="756" y="494"/>
                  </a:lnTo>
                  <a:lnTo>
                    <a:pt x="722" y="496"/>
                  </a:lnTo>
                  <a:lnTo>
                    <a:pt x="686" y="500"/>
                  </a:lnTo>
                  <a:lnTo>
                    <a:pt x="652" y="503"/>
                  </a:lnTo>
                  <a:lnTo>
                    <a:pt x="617" y="505"/>
                  </a:lnTo>
                  <a:lnTo>
                    <a:pt x="581" y="508"/>
                  </a:lnTo>
                  <a:lnTo>
                    <a:pt x="546" y="511"/>
                  </a:lnTo>
                  <a:lnTo>
                    <a:pt x="510" y="513"/>
                  </a:lnTo>
                  <a:lnTo>
                    <a:pt x="474" y="515"/>
                  </a:lnTo>
                  <a:lnTo>
                    <a:pt x="439" y="518"/>
                  </a:lnTo>
                  <a:lnTo>
                    <a:pt x="403" y="519"/>
                  </a:lnTo>
                  <a:lnTo>
                    <a:pt x="366" y="521"/>
                  </a:lnTo>
                  <a:lnTo>
                    <a:pt x="330" y="522"/>
                  </a:lnTo>
                  <a:lnTo>
                    <a:pt x="294" y="524"/>
                  </a:lnTo>
                  <a:lnTo>
                    <a:pt x="258" y="525"/>
                  </a:lnTo>
                  <a:lnTo>
                    <a:pt x="220" y="525"/>
                  </a:lnTo>
                  <a:lnTo>
                    <a:pt x="184" y="526"/>
                  </a:lnTo>
                  <a:lnTo>
                    <a:pt x="147" y="527"/>
                  </a:lnTo>
                  <a:lnTo>
                    <a:pt x="111" y="528"/>
                  </a:lnTo>
                  <a:lnTo>
                    <a:pt x="74" y="528"/>
                  </a:lnTo>
                  <a:lnTo>
                    <a:pt x="37" y="529"/>
                  </a:lnTo>
                  <a:lnTo>
                    <a:pt x="0" y="529"/>
                  </a:lnTo>
                  <a:lnTo>
                    <a:pt x="0" y="1093"/>
                  </a:lnTo>
                  <a:lnTo>
                    <a:pt x="37" y="1093"/>
                  </a:lnTo>
                  <a:lnTo>
                    <a:pt x="74" y="1092"/>
                  </a:lnTo>
                  <a:lnTo>
                    <a:pt x="111" y="1092"/>
                  </a:lnTo>
                  <a:lnTo>
                    <a:pt x="147" y="1091"/>
                  </a:lnTo>
                  <a:lnTo>
                    <a:pt x="184" y="1090"/>
                  </a:lnTo>
                  <a:lnTo>
                    <a:pt x="220" y="1089"/>
                  </a:lnTo>
                  <a:lnTo>
                    <a:pt x="258" y="1088"/>
                  </a:lnTo>
                  <a:lnTo>
                    <a:pt x="294" y="1087"/>
                  </a:lnTo>
                  <a:lnTo>
                    <a:pt x="330" y="1086"/>
                  </a:lnTo>
                  <a:lnTo>
                    <a:pt x="366" y="1085"/>
                  </a:lnTo>
                  <a:lnTo>
                    <a:pt x="403" y="1083"/>
                  </a:lnTo>
                  <a:lnTo>
                    <a:pt x="439" y="1081"/>
                  </a:lnTo>
                  <a:lnTo>
                    <a:pt x="474" y="1079"/>
                  </a:lnTo>
                  <a:lnTo>
                    <a:pt x="510" y="1077"/>
                  </a:lnTo>
                  <a:lnTo>
                    <a:pt x="546" y="1074"/>
                  </a:lnTo>
                  <a:lnTo>
                    <a:pt x="581" y="1072"/>
                  </a:lnTo>
                  <a:lnTo>
                    <a:pt x="617" y="1069"/>
                  </a:lnTo>
                  <a:lnTo>
                    <a:pt x="652" y="1066"/>
                  </a:lnTo>
                  <a:lnTo>
                    <a:pt x="686" y="1064"/>
                  </a:lnTo>
                  <a:lnTo>
                    <a:pt x="722" y="1060"/>
                  </a:lnTo>
                  <a:lnTo>
                    <a:pt x="756" y="1057"/>
                  </a:lnTo>
                  <a:lnTo>
                    <a:pt x="790" y="1054"/>
                  </a:lnTo>
                  <a:lnTo>
                    <a:pt x="824" y="1050"/>
                  </a:lnTo>
                  <a:lnTo>
                    <a:pt x="858" y="1047"/>
                  </a:lnTo>
                  <a:lnTo>
                    <a:pt x="891" y="1043"/>
                  </a:lnTo>
                  <a:lnTo>
                    <a:pt x="925" y="1039"/>
                  </a:lnTo>
                  <a:lnTo>
                    <a:pt x="957" y="1035"/>
                  </a:lnTo>
                  <a:lnTo>
                    <a:pt x="990" y="1030"/>
                  </a:lnTo>
                  <a:lnTo>
                    <a:pt x="1023" y="1026"/>
                  </a:lnTo>
                  <a:lnTo>
                    <a:pt x="1054" y="1021"/>
                  </a:lnTo>
                  <a:lnTo>
                    <a:pt x="1086" y="1017"/>
                  </a:lnTo>
                  <a:lnTo>
                    <a:pt x="1118" y="1012"/>
                  </a:lnTo>
                  <a:lnTo>
                    <a:pt x="1149" y="1007"/>
                  </a:lnTo>
                  <a:lnTo>
                    <a:pt x="1179" y="1002"/>
                  </a:lnTo>
                  <a:lnTo>
                    <a:pt x="1209" y="997"/>
                  </a:lnTo>
                  <a:lnTo>
                    <a:pt x="1239" y="992"/>
                  </a:lnTo>
                  <a:lnTo>
                    <a:pt x="1269" y="986"/>
                  </a:lnTo>
                  <a:lnTo>
                    <a:pt x="1298" y="980"/>
                  </a:lnTo>
                  <a:lnTo>
                    <a:pt x="1327" y="975"/>
                  </a:lnTo>
                  <a:lnTo>
                    <a:pt x="1355" y="969"/>
                  </a:lnTo>
                  <a:lnTo>
                    <a:pt x="1383" y="963"/>
                  </a:lnTo>
                  <a:lnTo>
                    <a:pt x="1410" y="956"/>
                  </a:lnTo>
                  <a:lnTo>
                    <a:pt x="1438" y="950"/>
                  </a:lnTo>
                  <a:lnTo>
                    <a:pt x="1465" y="944"/>
                  </a:lnTo>
                  <a:lnTo>
                    <a:pt x="1491" y="937"/>
                  </a:lnTo>
                  <a:lnTo>
                    <a:pt x="1516" y="931"/>
                  </a:lnTo>
                  <a:lnTo>
                    <a:pt x="1542" y="924"/>
                  </a:lnTo>
                  <a:lnTo>
                    <a:pt x="1566" y="918"/>
                  </a:lnTo>
                  <a:lnTo>
                    <a:pt x="1591" y="911"/>
                  </a:lnTo>
                  <a:lnTo>
                    <a:pt x="1615" y="904"/>
                  </a:lnTo>
                  <a:lnTo>
                    <a:pt x="1639" y="897"/>
                  </a:lnTo>
                  <a:lnTo>
                    <a:pt x="1661" y="889"/>
                  </a:lnTo>
                  <a:lnTo>
                    <a:pt x="1683" y="882"/>
                  </a:lnTo>
                  <a:lnTo>
                    <a:pt x="1706" y="875"/>
                  </a:lnTo>
                  <a:lnTo>
                    <a:pt x="1727" y="867"/>
                  </a:lnTo>
                  <a:lnTo>
                    <a:pt x="1748" y="859"/>
                  </a:lnTo>
                  <a:lnTo>
                    <a:pt x="1768" y="852"/>
                  </a:lnTo>
                  <a:lnTo>
                    <a:pt x="1787" y="844"/>
                  </a:lnTo>
                  <a:lnTo>
                    <a:pt x="1807" y="836"/>
                  </a:lnTo>
                  <a:lnTo>
                    <a:pt x="1826" y="828"/>
                  </a:lnTo>
                  <a:lnTo>
                    <a:pt x="1844" y="820"/>
                  </a:lnTo>
                  <a:lnTo>
                    <a:pt x="1862" y="812"/>
                  </a:lnTo>
                  <a:lnTo>
                    <a:pt x="1878" y="804"/>
                  </a:lnTo>
                  <a:lnTo>
                    <a:pt x="1894" y="796"/>
                  </a:lnTo>
                  <a:lnTo>
                    <a:pt x="1911" y="787"/>
                  </a:lnTo>
                  <a:lnTo>
                    <a:pt x="1926" y="779"/>
                  </a:lnTo>
                  <a:lnTo>
                    <a:pt x="1941" y="770"/>
                  </a:lnTo>
                  <a:lnTo>
                    <a:pt x="1954" y="762"/>
                  </a:lnTo>
                  <a:lnTo>
                    <a:pt x="1968" y="753"/>
                  </a:lnTo>
                  <a:lnTo>
                    <a:pt x="1981" y="745"/>
                  </a:lnTo>
                  <a:lnTo>
                    <a:pt x="1993" y="736"/>
                  </a:lnTo>
                  <a:lnTo>
                    <a:pt x="2005" y="727"/>
                  </a:lnTo>
                  <a:lnTo>
                    <a:pt x="2016" y="719"/>
                  </a:lnTo>
                  <a:lnTo>
                    <a:pt x="2027" y="710"/>
                  </a:lnTo>
                  <a:lnTo>
                    <a:pt x="2036" y="701"/>
                  </a:lnTo>
                  <a:lnTo>
                    <a:pt x="2046" y="691"/>
                  </a:lnTo>
                  <a:lnTo>
                    <a:pt x="2054" y="683"/>
                  </a:lnTo>
                  <a:lnTo>
                    <a:pt x="2062" y="674"/>
                  </a:lnTo>
                  <a:lnTo>
                    <a:pt x="2069" y="665"/>
                  </a:lnTo>
                  <a:lnTo>
                    <a:pt x="2076" y="655"/>
                  </a:lnTo>
                  <a:lnTo>
                    <a:pt x="2082" y="647"/>
                  </a:lnTo>
                  <a:lnTo>
                    <a:pt x="2087" y="638"/>
                  </a:lnTo>
                  <a:lnTo>
                    <a:pt x="2092" y="628"/>
                  </a:lnTo>
                  <a:lnTo>
                    <a:pt x="2097" y="619"/>
                  </a:lnTo>
                  <a:lnTo>
                    <a:pt x="2100" y="610"/>
                  </a:lnTo>
                  <a:lnTo>
                    <a:pt x="2103" y="601"/>
                  </a:lnTo>
                  <a:lnTo>
                    <a:pt x="2106" y="591"/>
                  </a:lnTo>
                  <a:lnTo>
                    <a:pt x="2106" y="582"/>
                  </a:lnTo>
                  <a:lnTo>
                    <a:pt x="2107" y="573"/>
                  </a:lnTo>
                  <a:lnTo>
                    <a:pt x="2108" y="564"/>
                  </a:lnTo>
                  <a:lnTo>
                    <a:pt x="2108" y="0"/>
                  </a:lnTo>
                  <a:close/>
                </a:path>
              </a:pathLst>
            </a:custGeom>
            <a:solidFill>
              <a:srgbClr val="4D4D80"/>
            </a:solidFill>
            <a:ln w="11113">
              <a:solidFill>
                <a:srgbClr val="000000"/>
              </a:solidFill>
              <a:round/>
              <a:headEnd/>
              <a:tailEnd/>
            </a:ln>
          </p:spPr>
          <p:txBody>
            <a:bodyPr/>
            <a:lstStyle/>
            <a:p>
              <a:endParaRPr lang="de-DE"/>
            </a:p>
          </p:txBody>
        </p:sp>
        <p:sp>
          <p:nvSpPr>
            <p:cNvPr id="44" name="Freeform 18">
              <a:extLst>
                <a:ext uri="{FF2B5EF4-FFF2-40B4-BE49-F238E27FC236}">
                  <a16:creationId xmlns:a16="http://schemas.microsoft.com/office/drawing/2014/main" id="{79B5B5A4-98C3-714F-9E34-C8C36058BB96}"/>
                </a:ext>
              </a:extLst>
            </p:cNvPr>
            <p:cNvSpPr>
              <a:spLocks/>
            </p:cNvSpPr>
            <p:nvPr/>
          </p:nvSpPr>
          <p:spPr bwMode="auto">
            <a:xfrm>
              <a:off x="3438" y="1983"/>
              <a:ext cx="2108" cy="1057"/>
            </a:xfrm>
            <a:custGeom>
              <a:avLst/>
              <a:gdLst>
                <a:gd name="T0" fmla="*/ 111 w 2108"/>
                <a:gd name="T1" fmla="*/ 1 h 1057"/>
                <a:gd name="T2" fmla="*/ 184 w 2108"/>
                <a:gd name="T3" fmla="*/ 2 h 1057"/>
                <a:gd name="T4" fmla="*/ 294 w 2108"/>
                <a:gd name="T5" fmla="*/ 5 h 1057"/>
                <a:gd name="T6" fmla="*/ 403 w 2108"/>
                <a:gd name="T7" fmla="*/ 10 h 1057"/>
                <a:gd name="T8" fmla="*/ 510 w 2108"/>
                <a:gd name="T9" fmla="*/ 16 h 1057"/>
                <a:gd name="T10" fmla="*/ 617 w 2108"/>
                <a:gd name="T11" fmla="*/ 23 h 1057"/>
                <a:gd name="T12" fmla="*/ 722 w 2108"/>
                <a:gd name="T13" fmla="*/ 31 h 1057"/>
                <a:gd name="T14" fmla="*/ 824 w 2108"/>
                <a:gd name="T15" fmla="*/ 42 h 1057"/>
                <a:gd name="T16" fmla="*/ 925 w 2108"/>
                <a:gd name="T17" fmla="*/ 53 h 1057"/>
                <a:gd name="T18" fmla="*/ 990 w 2108"/>
                <a:gd name="T19" fmla="*/ 61 h 1057"/>
                <a:gd name="T20" fmla="*/ 1086 w 2108"/>
                <a:gd name="T21" fmla="*/ 75 h 1057"/>
                <a:gd name="T22" fmla="*/ 1179 w 2108"/>
                <a:gd name="T23" fmla="*/ 90 h 1057"/>
                <a:gd name="T24" fmla="*/ 1269 w 2108"/>
                <a:gd name="T25" fmla="*/ 106 h 1057"/>
                <a:gd name="T26" fmla="*/ 1355 w 2108"/>
                <a:gd name="T27" fmla="*/ 124 h 1057"/>
                <a:gd name="T28" fmla="*/ 1438 w 2108"/>
                <a:gd name="T29" fmla="*/ 141 h 1057"/>
                <a:gd name="T30" fmla="*/ 1516 w 2108"/>
                <a:gd name="T31" fmla="*/ 161 h 1057"/>
                <a:gd name="T32" fmla="*/ 1591 w 2108"/>
                <a:gd name="T33" fmla="*/ 182 h 1057"/>
                <a:gd name="T34" fmla="*/ 1639 w 2108"/>
                <a:gd name="T35" fmla="*/ 196 h 1057"/>
                <a:gd name="T36" fmla="*/ 1706 w 2108"/>
                <a:gd name="T37" fmla="*/ 218 h 1057"/>
                <a:gd name="T38" fmla="*/ 1768 w 2108"/>
                <a:gd name="T39" fmla="*/ 240 h 1057"/>
                <a:gd name="T40" fmla="*/ 1826 w 2108"/>
                <a:gd name="T41" fmla="*/ 264 h 1057"/>
                <a:gd name="T42" fmla="*/ 1878 w 2108"/>
                <a:gd name="T43" fmla="*/ 288 h 1057"/>
                <a:gd name="T44" fmla="*/ 1926 w 2108"/>
                <a:gd name="T45" fmla="*/ 313 h 1057"/>
                <a:gd name="T46" fmla="*/ 1968 w 2108"/>
                <a:gd name="T47" fmla="*/ 339 h 1057"/>
                <a:gd name="T48" fmla="*/ 2005 w 2108"/>
                <a:gd name="T49" fmla="*/ 365 h 1057"/>
                <a:gd name="T50" fmla="*/ 2036 w 2108"/>
                <a:gd name="T51" fmla="*/ 391 h 1057"/>
                <a:gd name="T52" fmla="*/ 2054 w 2108"/>
                <a:gd name="T53" fmla="*/ 409 h 1057"/>
                <a:gd name="T54" fmla="*/ 2076 w 2108"/>
                <a:gd name="T55" fmla="*/ 436 h 1057"/>
                <a:gd name="T56" fmla="*/ 2092 w 2108"/>
                <a:gd name="T57" fmla="*/ 463 h 1057"/>
                <a:gd name="T58" fmla="*/ 2103 w 2108"/>
                <a:gd name="T59" fmla="*/ 492 h 1057"/>
                <a:gd name="T60" fmla="*/ 2107 w 2108"/>
                <a:gd name="T61" fmla="*/ 519 h 1057"/>
                <a:gd name="T62" fmla="*/ 2106 w 2108"/>
                <a:gd name="T63" fmla="*/ 547 h 1057"/>
                <a:gd name="T64" fmla="*/ 2100 w 2108"/>
                <a:gd name="T65" fmla="*/ 574 h 1057"/>
                <a:gd name="T66" fmla="*/ 2087 w 2108"/>
                <a:gd name="T67" fmla="*/ 602 h 1057"/>
                <a:gd name="T68" fmla="*/ 2076 w 2108"/>
                <a:gd name="T69" fmla="*/ 620 h 1057"/>
                <a:gd name="T70" fmla="*/ 2054 w 2108"/>
                <a:gd name="T71" fmla="*/ 647 h 1057"/>
                <a:gd name="T72" fmla="*/ 2027 w 2108"/>
                <a:gd name="T73" fmla="*/ 674 h 1057"/>
                <a:gd name="T74" fmla="*/ 1993 w 2108"/>
                <a:gd name="T75" fmla="*/ 700 h 1057"/>
                <a:gd name="T76" fmla="*/ 1954 w 2108"/>
                <a:gd name="T77" fmla="*/ 726 h 1057"/>
                <a:gd name="T78" fmla="*/ 1911 w 2108"/>
                <a:gd name="T79" fmla="*/ 751 h 1057"/>
                <a:gd name="T80" fmla="*/ 1862 w 2108"/>
                <a:gd name="T81" fmla="*/ 776 h 1057"/>
                <a:gd name="T82" fmla="*/ 1807 w 2108"/>
                <a:gd name="T83" fmla="*/ 801 h 1057"/>
                <a:gd name="T84" fmla="*/ 1768 w 2108"/>
                <a:gd name="T85" fmla="*/ 816 h 1057"/>
                <a:gd name="T86" fmla="*/ 1706 w 2108"/>
                <a:gd name="T87" fmla="*/ 839 h 1057"/>
                <a:gd name="T88" fmla="*/ 1639 w 2108"/>
                <a:gd name="T89" fmla="*/ 861 h 1057"/>
                <a:gd name="T90" fmla="*/ 1566 w 2108"/>
                <a:gd name="T91" fmla="*/ 882 h 1057"/>
                <a:gd name="T92" fmla="*/ 1491 w 2108"/>
                <a:gd name="T93" fmla="*/ 902 h 1057"/>
                <a:gd name="T94" fmla="*/ 1410 w 2108"/>
                <a:gd name="T95" fmla="*/ 921 h 1057"/>
                <a:gd name="T96" fmla="*/ 1327 w 2108"/>
                <a:gd name="T97" fmla="*/ 939 h 1057"/>
                <a:gd name="T98" fmla="*/ 1239 w 2108"/>
                <a:gd name="T99" fmla="*/ 956 h 1057"/>
                <a:gd name="T100" fmla="*/ 1149 w 2108"/>
                <a:gd name="T101" fmla="*/ 972 h 1057"/>
                <a:gd name="T102" fmla="*/ 1086 w 2108"/>
                <a:gd name="T103" fmla="*/ 981 h 1057"/>
                <a:gd name="T104" fmla="*/ 990 w 2108"/>
                <a:gd name="T105" fmla="*/ 995 h 1057"/>
                <a:gd name="T106" fmla="*/ 891 w 2108"/>
                <a:gd name="T107" fmla="*/ 1007 h 1057"/>
                <a:gd name="T108" fmla="*/ 790 w 2108"/>
                <a:gd name="T109" fmla="*/ 1018 h 1057"/>
                <a:gd name="T110" fmla="*/ 686 w 2108"/>
                <a:gd name="T111" fmla="*/ 1028 h 1057"/>
                <a:gd name="T112" fmla="*/ 581 w 2108"/>
                <a:gd name="T113" fmla="*/ 1036 h 1057"/>
                <a:gd name="T114" fmla="*/ 474 w 2108"/>
                <a:gd name="T115" fmla="*/ 1043 h 1057"/>
                <a:gd name="T116" fmla="*/ 366 w 2108"/>
                <a:gd name="T117" fmla="*/ 1049 h 1057"/>
                <a:gd name="T118" fmla="*/ 294 w 2108"/>
                <a:gd name="T119" fmla="*/ 1052 h 1057"/>
                <a:gd name="T120" fmla="*/ 184 w 2108"/>
                <a:gd name="T121" fmla="*/ 1054 h 1057"/>
                <a:gd name="T122" fmla="*/ 74 w 2108"/>
                <a:gd name="T123" fmla="*/ 1056 h 10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8"/>
                <a:gd name="T187" fmla="*/ 0 h 1057"/>
                <a:gd name="T188" fmla="*/ 2108 w 2108"/>
                <a:gd name="T189" fmla="*/ 1057 h 10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8" h="1057">
                  <a:moveTo>
                    <a:pt x="0" y="0"/>
                  </a:moveTo>
                  <a:lnTo>
                    <a:pt x="0" y="0"/>
                  </a:lnTo>
                  <a:lnTo>
                    <a:pt x="37" y="0"/>
                  </a:lnTo>
                  <a:lnTo>
                    <a:pt x="74" y="0"/>
                  </a:lnTo>
                  <a:lnTo>
                    <a:pt x="111" y="1"/>
                  </a:lnTo>
                  <a:lnTo>
                    <a:pt x="147" y="1"/>
                  </a:lnTo>
                  <a:lnTo>
                    <a:pt x="184" y="2"/>
                  </a:lnTo>
                  <a:lnTo>
                    <a:pt x="220" y="3"/>
                  </a:lnTo>
                  <a:lnTo>
                    <a:pt x="258" y="3"/>
                  </a:lnTo>
                  <a:lnTo>
                    <a:pt x="294" y="5"/>
                  </a:lnTo>
                  <a:lnTo>
                    <a:pt x="330" y="6"/>
                  </a:lnTo>
                  <a:lnTo>
                    <a:pt x="366" y="8"/>
                  </a:lnTo>
                  <a:lnTo>
                    <a:pt x="403" y="10"/>
                  </a:lnTo>
                  <a:lnTo>
                    <a:pt x="439" y="11"/>
                  </a:lnTo>
                  <a:lnTo>
                    <a:pt x="474" y="13"/>
                  </a:lnTo>
                  <a:lnTo>
                    <a:pt x="510" y="16"/>
                  </a:lnTo>
                  <a:lnTo>
                    <a:pt x="546" y="17"/>
                  </a:lnTo>
                  <a:lnTo>
                    <a:pt x="581" y="20"/>
                  </a:lnTo>
                  <a:lnTo>
                    <a:pt x="617" y="23"/>
                  </a:lnTo>
                  <a:lnTo>
                    <a:pt x="652" y="25"/>
                  </a:lnTo>
                  <a:lnTo>
                    <a:pt x="686" y="29"/>
                  </a:lnTo>
                  <a:lnTo>
                    <a:pt x="722" y="31"/>
                  </a:lnTo>
                  <a:lnTo>
                    <a:pt x="756" y="35"/>
                  </a:lnTo>
                  <a:lnTo>
                    <a:pt x="790" y="39"/>
                  </a:lnTo>
                  <a:lnTo>
                    <a:pt x="824" y="42"/>
                  </a:lnTo>
                  <a:lnTo>
                    <a:pt x="858" y="46"/>
                  </a:lnTo>
                  <a:lnTo>
                    <a:pt x="891" y="49"/>
                  </a:lnTo>
                  <a:lnTo>
                    <a:pt x="925" y="53"/>
                  </a:lnTo>
                  <a:lnTo>
                    <a:pt x="957" y="57"/>
                  </a:lnTo>
                  <a:lnTo>
                    <a:pt x="990" y="61"/>
                  </a:lnTo>
                  <a:lnTo>
                    <a:pt x="1023" y="66"/>
                  </a:lnTo>
                  <a:lnTo>
                    <a:pt x="1054" y="70"/>
                  </a:lnTo>
                  <a:lnTo>
                    <a:pt x="1086" y="75"/>
                  </a:lnTo>
                  <a:lnTo>
                    <a:pt x="1118" y="80"/>
                  </a:lnTo>
                  <a:lnTo>
                    <a:pt x="1149" y="85"/>
                  </a:lnTo>
                  <a:lnTo>
                    <a:pt x="1179" y="90"/>
                  </a:lnTo>
                  <a:lnTo>
                    <a:pt x="1209" y="96"/>
                  </a:lnTo>
                  <a:lnTo>
                    <a:pt x="1239" y="101"/>
                  </a:lnTo>
                  <a:lnTo>
                    <a:pt x="1269" y="106"/>
                  </a:lnTo>
                  <a:lnTo>
                    <a:pt x="1298" y="111"/>
                  </a:lnTo>
                  <a:lnTo>
                    <a:pt x="1327" y="118"/>
                  </a:lnTo>
                  <a:lnTo>
                    <a:pt x="1355" y="124"/>
                  </a:lnTo>
                  <a:lnTo>
                    <a:pt x="1383" y="129"/>
                  </a:lnTo>
                  <a:lnTo>
                    <a:pt x="1410" y="135"/>
                  </a:lnTo>
                  <a:lnTo>
                    <a:pt x="1438" y="141"/>
                  </a:lnTo>
                  <a:lnTo>
                    <a:pt x="1465" y="148"/>
                  </a:lnTo>
                  <a:lnTo>
                    <a:pt x="1491" y="154"/>
                  </a:lnTo>
                  <a:lnTo>
                    <a:pt x="1516" y="161"/>
                  </a:lnTo>
                  <a:lnTo>
                    <a:pt x="1542" y="168"/>
                  </a:lnTo>
                  <a:lnTo>
                    <a:pt x="1566" y="175"/>
                  </a:lnTo>
                  <a:lnTo>
                    <a:pt x="1591" y="182"/>
                  </a:lnTo>
                  <a:lnTo>
                    <a:pt x="1615" y="189"/>
                  </a:lnTo>
                  <a:lnTo>
                    <a:pt x="1639" y="196"/>
                  </a:lnTo>
                  <a:lnTo>
                    <a:pt x="1661" y="203"/>
                  </a:lnTo>
                  <a:lnTo>
                    <a:pt x="1683" y="210"/>
                  </a:lnTo>
                  <a:lnTo>
                    <a:pt x="1706" y="218"/>
                  </a:lnTo>
                  <a:lnTo>
                    <a:pt x="1727" y="225"/>
                  </a:lnTo>
                  <a:lnTo>
                    <a:pt x="1748" y="233"/>
                  </a:lnTo>
                  <a:lnTo>
                    <a:pt x="1768" y="240"/>
                  </a:lnTo>
                  <a:lnTo>
                    <a:pt x="1787" y="248"/>
                  </a:lnTo>
                  <a:lnTo>
                    <a:pt x="1807" y="256"/>
                  </a:lnTo>
                  <a:lnTo>
                    <a:pt x="1826" y="264"/>
                  </a:lnTo>
                  <a:lnTo>
                    <a:pt x="1844" y="272"/>
                  </a:lnTo>
                  <a:lnTo>
                    <a:pt x="1862" y="280"/>
                  </a:lnTo>
                  <a:lnTo>
                    <a:pt x="1878" y="288"/>
                  </a:lnTo>
                  <a:lnTo>
                    <a:pt x="1894" y="297"/>
                  </a:lnTo>
                  <a:lnTo>
                    <a:pt x="1911" y="305"/>
                  </a:lnTo>
                  <a:lnTo>
                    <a:pt x="1926" y="313"/>
                  </a:lnTo>
                  <a:lnTo>
                    <a:pt x="1941" y="322"/>
                  </a:lnTo>
                  <a:lnTo>
                    <a:pt x="1954" y="330"/>
                  </a:lnTo>
                  <a:lnTo>
                    <a:pt x="1968" y="339"/>
                  </a:lnTo>
                  <a:lnTo>
                    <a:pt x="1981" y="348"/>
                  </a:lnTo>
                  <a:lnTo>
                    <a:pt x="1993" y="356"/>
                  </a:lnTo>
                  <a:lnTo>
                    <a:pt x="2005" y="365"/>
                  </a:lnTo>
                  <a:lnTo>
                    <a:pt x="2016" y="374"/>
                  </a:lnTo>
                  <a:lnTo>
                    <a:pt x="2027" y="383"/>
                  </a:lnTo>
                  <a:lnTo>
                    <a:pt x="2036" y="391"/>
                  </a:lnTo>
                  <a:lnTo>
                    <a:pt x="2046" y="400"/>
                  </a:lnTo>
                  <a:lnTo>
                    <a:pt x="2054" y="409"/>
                  </a:lnTo>
                  <a:lnTo>
                    <a:pt x="2062" y="419"/>
                  </a:lnTo>
                  <a:lnTo>
                    <a:pt x="2069" y="427"/>
                  </a:lnTo>
                  <a:lnTo>
                    <a:pt x="2076" y="436"/>
                  </a:lnTo>
                  <a:lnTo>
                    <a:pt x="2082" y="446"/>
                  </a:lnTo>
                  <a:lnTo>
                    <a:pt x="2087" y="455"/>
                  </a:lnTo>
                  <a:lnTo>
                    <a:pt x="2092" y="463"/>
                  </a:lnTo>
                  <a:lnTo>
                    <a:pt x="2097" y="473"/>
                  </a:lnTo>
                  <a:lnTo>
                    <a:pt x="2100" y="482"/>
                  </a:lnTo>
                  <a:lnTo>
                    <a:pt x="2103" y="492"/>
                  </a:lnTo>
                  <a:lnTo>
                    <a:pt x="2106" y="500"/>
                  </a:lnTo>
                  <a:lnTo>
                    <a:pt x="2106" y="510"/>
                  </a:lnTo>
                  <a:lnTo>
                    <a:pt x="2107" y="519"/>
                  </a:lnTo>
                  <a:lnTo>
                    <a:pt x="2108" y="528"/>
                  </a:lnTo>
                  <a:lnTo>
                    <a:pt x="2107" y="537"/>
                  </a:lnTo>
                  <a:lnTo>
                    <a:pt x="2106" y="547"/>
                  </a:lnTo>
                  <a:lnTo>
                    <a:pt x="2106" y="556"/>
                  </a:lnTo>
                  <a:lnTo>
                    <a:pt x="2103" y="565"/>
                  </a:lnTo>
                  <a:lnTo>
                    <a:pt x="2100" y="574"/>
                  </a:lnTo>
                  <a:lnTo>
                    <a:pt x="2097" y="584"/>
                  </a:lnTo>
                  <a:lnTo>
                    <a:pt x="2092" y="593"/>
                  </a:lnTo>
                  <a:lnTo>
                    <a:pt x="2087" y="602"/>
                  </a:lnTo>
                  <a:lnTo>
                    <a:pt x="2082" y="611"/>
                  </a:lnTo>
                  <a:lnTo>
                    <a:pt x="2076" y="620"/>
                  </a:lnTo>
                  <a:lnTo>
                    <a:pt x="2069" y="629"/>
                  </a:lnTo>
                  <a:lnTo>
                    <a:pt x="2062" y="638"/>
                  </a:lnTo>
                  <a:lnTo>
                    <a:pt x="2054" y="647"/>
                  </a:lnTo>
                  <a:lnTo>
                    <a:pt x="2046" y="656"/>
                  </a:lnTo>
                  <a:lnTo>
                    <a:pt x="2036" y="665"/>
                  </a:lnTo>
                  <a:lnTo>
                    <a:pt x="2027" y="674"/>
                  </a:lnTo>
                  <a:lnTo>
                    <a:pt x="2016" y="683"/>
                  </a:lnTo>
                  <a:lnTo>
                    <a:pt x="2005" y="692"/>
                  </a:lnTo>
                  <a:lnTo>
                    <a:pt x="1993" y="700"/>
                  </a:lnTo>
                  <a:lnTo>
                    <a:pt x="1981" y="709"/>
                  </a:lnTo>
                  <a:lnTo>
                    <a:pt x="1968" y="717"/>
                  </a:lnTo>
                  <a:lnTo>
                    <a:pt x="1954" y="726"/>
                  </a:lnTo>
                  <a:lnTo>
                    <a:pt x="1941" y="735"/>
                  </a:lnTo>
                  <a:lnTo>
                    <a:pt x="1926" y="744"/>
                  </a:lnTo>
                  <a:lnTo>
                    <a:pt x="1911" y="751"/>
                  </a:lnTo>
                  <a:lnTo>
                    <a:pt x="1894" y="760"/>
                  </a:lnTo>
                  <a:lnTo>
                    <a:pt x="1878" y="768"/>
                  </a:lnTo>
                  <a:lnTo>
                    <a:pt x="1862" y="776"/>
                  </a:lnTo>
                  <a:lnTo>
                    <a:pt x="1844" y="785"/>
                  </a:lnTo>
                  <a:lnTo>
                    <a:pt x="1826" y="793"/>
                  </a:lnTo>
                  <a:lnTo>
                    <a:pt x="1807" y="801"/>
                  </a:lnTo>
                  <a:lnTo>
                    <a:pt x="1787" y="808"/>
                  </a:lnTo>
                  <a:lnTo>
                    <a:pt x="1768" y="816"/>
                  </a:lnTo>
                  <a:lnTo>
                    <a:pt x="1748" y="823"/>
                  </a:lnTo>
                  <a:lnTo>
                    <a:pt x="1727" y="831"/>
                  </a:lnTo>
                  <a:lnTo>
                    <a:pt x="1706" y="839"/>
                  </a:lnTo>
                  <a:lnTo>
                    <a:pt x="1683" y="846"/>
                  </a:lnTo>
                  <a:lnTo>
                    <a:pt x="1661" y="853"/>
                  </a:lnTo>
                  <a:lnTo>
                    <a:pt x="1639" y="861"/>
                  </a:lnTo>
                  <a:lnTo>
                    <a:pt x="1615" y="868"/>
                  </a:lnTo>
                  <a:lnTo>
                    <a:pt x="1591" y="875"/>
                  </a:lnTo>
                  <a:lnTo>
                    <a:pt x="1566" y="882"/>
                  </a:lnTo>
                  <a:lnTo>
                    <a:pt x="1542" y="888"/>
                  </a:lnTo>
                  <a:lnTo>
                    <a:pt x="1516" y="895"/>
                  </a:lnTo>
                  <a:lnTo>
                    <a:pt x="1491" y="902"/>
                  </a:lnTo>
                  <a:lnTo>
                    <a:pt x="1465" y="909"/>
                  </a:lnTo>
                  <a:lnTo>
                    <a:pt x="1438" y="915"/>
                  </a:lnTo>
                  <a:lnTo>
                    <a:pt x="1410" y="921"/>
                  </a:lnTo>
                  <a:lnTo>
                    <a:pt x="1383" y="927"/>
                  </a:lnTo>
                  <a:lnTo>
                    <a:pt x="1355" y="933"/>
                  </a:lnTo>
                  <a:lnTo>
                    <a:pt x="1327" y="939"/>
                  </a:lnTo>
                  <a:lnTo>
                    <a:pt x="1298" y="945"/>
                  </a:lnTo>
                  <a:lnTo>
                    <a:pt x="1269" y="951"/>
                  </a:lnTo>
                  <a:lnTo>
                    <a:pt x="1239" y="956"/>
                  </a:lnTo>
                  <a:lnTo>
                    <a:pt x="1209" y="961"/>
                  </a:lnTo>
                  <a:lnTo>
                    <a:pt x="1179" y="967"/>
                  </a:lnTo>
                  <a:lnTo>
                    <a:pt x="1149" y="972"/>
                  </a:lnTo>
                  <a:lnTo>
                    <a:pt x="1118" y="976"/>
                  </a:lnTo>
                  <a:lnTo>
                    <a:pt x="1086" y="981"/>
                  </a:lnTo>
                  <a:lnTo>
                    <a:pt x="1054" y="986"/>
                  </a:lnTo>
                  <a:lnTo>
                    <a:pt x="1023" y="990"/>
                  </a:lnTo>
                  <a:lnTo>
                    <a:pt x="990" y="995"/>
                  </a:lnTo>
                  <a:lnTo>
                    <a:pt x="957" y="999"/>
                  </a:lnTo>
                  <a:lnTo>
                    <a:pt x="925" y="1003"/>
                  </a:lnTo>
                  <a:lnTo>
                    <a:pt x="891" y="1007"/>
                  </a:lnTo>
                  <a:lnTo>
                    <a:pt x="858" y="1011"/>
                  </a:lnTo>
                  <a:lnTo>
                    <a:pt x="824" y="1015"/>
                  </a:lnTo>
                  <a:lnTo>
                    <a:pt x="790" y="1018"/>
                  </a:lnTo>
                  <a:lnTo>
                    <a:pt x="756" y="1022"/>
                  </a:lnTo>
                  <a:lnTo>
                    <a:pt x="722" y="1024"/>
                  </a:lnTo>
                  <a:lnTo>
                    <a:pt x="686" y="1028"/>
                  </a:lnTo>
                  <a:lnTo>
                    <a:pt x="652" y="1031"/>
                  </a:lnTo>
                  <a:lnTo>
                    <a:pt x="617" y="1033"/>
                  </a:lnTo>
                  <a:lnTo>
                    <a:pt x="581" y="1036"/>
                  </a:lnTo>
                  <a:lnTo>
                    <a:pt x="546" y="1039"/>
                  </a:lnTo>
                  <a:lnTo>
                    <a:pt x="510" y="1041"/>
                  </a:lnTo>
                  <a:lnTo>
                    <a:pt x="474" y="1043"/>
                  </a:lnTo>
                  <a:lnTo>
                    <a:pt x="439" y="1046"/>
                  </a:lnTo>
                  <a:lnTo>
                    <a:pt x="403" y="1047"/>
                  </a:lnTo>
                  <a:lnTo>
                    <a:pt x="366" y="1049"/>
                  </a:lnTo>
                  <a:lnTo>
                    <a:pt x="330" y="1050"/>
                  </a:lnTo>
                  <a:lnTo>
                    <a:pt x="294" y="1052"/>
                  </a:lnTo>
                  <a:lnTo>
                    <a:pt x="258" y="1053"/>
                  </a:lnTo>
                  <a:lnTo>
                    <a:pt x="220" y="1053"/>
                  </a:lnTo>
                  <a:lnTo>
                    <a:pt x="184" y="1054"/>
                  </a:lnTo>
                  <a:lnTo>
                    <a:pt x="147" y="1055"/>
                  </a:lnTo>
                  <a:lnTo>
                    <a:pt x="111" y="1056"/>
                  </a:lnTo>
                  <a:lnTo>
                    <a:pt x="74" y="1056"/>
                  </a:lnTo>
                  <a:lnTo>
                    <a:pt x="37" y="1057"/>
                  </a:lnTo>
                  <a:lnTo>
                    <a:pt x="0" y="1057"/>
                  </a:lnTo>
                  <a:lnTo>
                    <a:pt x="0" y="528"/>
                  </a:lnTo>
                  <a:lnTo>
                    <a:pt x="0" y="0"/>
                  </a:lnTo>
                  <a:close/>
                </a:path>
              </a:pathLst>
            </a:custGeom>
            <a:solidFill>
              <a:srgbClr val="9999FF"/>
            </a:solidFill>
            <a:ln w="11113">
              <a:solidFill>
                <a:srgbClr val="000000"/>
              </a:solidFill>
              <a:round/>
              <a:headEnd/>
              <a:tailEnd/>
            </a:ln>
          </p:spPr>
          <p:txBody>
            <a:bodyPr/>
            <a:lstStyle/>
            <a:p>
              <a:endParaRPr lang="de-DE"/>
            </a:p>
          </p:txBody>
        </p:sp>
        <p:sp>
          <p:nvSpPr>
            <p:cNvPr id="45" name="Freeform 19">
              <a:extLst>
                <a:ext uri="{FF2B5EF4-FFF2-40B4-BE49-F238E27FC236}">
                  <a16:creationId xmlns:a16="http://schemas.microsoft.com/office/drawing/2014/main" id="{98C8E986-9AC1-EE44-AE7C-D1C0C7FEB6DB}"/>
                </a:ext>
              </a:extLst>
            </p:cNvPr>
            <p:cNvSpPr>
              <a:spLocks/>
            </p:cNvSpPr>
            <p:nvPr/>
          </p:nvSpPr>
          <p:spPr bwMode="auto">
            <a:xfrm>
              <a:off x="2251" y="3129"/>
              <a:ext cx="651" cy="590"/>
            </a:xfrm>
            <a:custGeom>
              <a:avLst/>
              <a:gdLst>
                <a:gd name="T0" fmla="*/ 651 w 651"/>
                <a:gd name="T1" fmla="*/ 26 h 590"/>
                <a:gd name="T2" fmla="*/ 614 w 651"/>
                <a:gd name="T3" fmla="*/ 26 h 590"/>
                <a:gd name="T4" fmla="*/ 577 w 651"/>
                <a:gd name="T5" fmla="*/ 25 h 590"/>
                <a:gd name="T6" fmla="*/ 577 w 651"/>
                <a:gd name="T7" fmla="*/ 25 h 590"/>
                <a:gd name="T8" fmla="*/ 541 w 651"/>
                <a:gd name="T9" fmla="*/ 25 h 590"/>
                <a:gd name="T10" fmla="*/ 504 w 651"/>
                <a:gd name="T11" fmla="*/ 24 h 590"/>
                <a:gd name="T12" fmla="*/ 504 w 651"/>
                <a:gd name="T13" fmla="*/ 24 h 590"/>
                <a:gd name="T14" fmla="*/ 468 w 651"/>
                <a:gd name="T15" fmla="*/ 23 h 590"/>
                <a:gd name="T16" fmla="*/ 430 w 651"/>
                <a:gd name="T17" fmla="*/ 22 h 590"/>
                <a:gd name="T18" fmla="*/ 430 w 651"/>
                <a:gd name="T19" fmla="*/ 22 h 590"/>
                <a:gd name="T20" fmla="*/ 394 w 651"/>
                <a:gd name="T21" fmla="*/ 22 h 590"/>
                <a:gd name="T22" fmla="*/ 358 w 651"/>
                <a:gd name="T23" fmla="*/ 21 h 590"/>
                <a:gd name="T24" fmla="*/ 358 w 651"/>
                <a:gd name="T25" fmla="*/ 21 h 590"/>
                <a:gd name="T26" fmla="*/ 321 w 651"/>
                <a:gd name="T27" fmla="*/ 19 h 590"/>
                <a:gd name="T28" fmla="*/ 285 w 651"/>
                <a:gd name="T29" fmla="*/ 18 h 590"/>
                <a:gd name="T30" fmla="*/ 285 w 651"/>
                <a:gd name="T31" fmla="*/ 18 h 590"/>
                <a:gd name="T32" fmla="*/ 249 w 651"/>
                <a:gd name="T33" fmla="*/ 16 h 590"/>
                <a:gd name="T34" fmla="*/ 213 w 651"/>
                <a:gd name="T35" fmla="*/ 15 h 590"/>
                <a:gd name="T36" fmla="*/ 213 w 651"/>
                <a:gd name="T37" fmla="*/ 15 h 590"/>
                <a:gd name="T38" fmla="*/ 177 w 651"/>
                <a:gd name="T39" fmla="*/ 12 h 590"/>
                <a:gd name="T40" fmla="*/ 141 w 651"/>
                <a:gd name="T41" fmla="*/ 10 h 590"/>
                <a:gd name="T42" fmla="*/ 141 w 651"/>
                <a:gd name="T43" fmla="*/ 10 h 590"/>
                <a:gd name="T44" fmla="*/ 105 w 651"/>
                <a:gd name="T45" fmla="*/ 8 h 590"/>
                <a:gd name="T46" fmla="*/ 70 w 651"/>
                <a:gd name="T47" fmla="*/ 5 h 590"/>
                <a:gd name="T48" fmla="*/ 70 w 651"/>
                <a:gd name="T49" fmla="*/ 5 h 590"/>
                <a:gd name="T50" fmla="*/ 34 w 651"/>
                <a:gd name="T51" fmla="*/ 2 h 590"/>
                <a:gd name="T52" fmla="*/ 0 w 651"/>
                <a:gd name="T53" fmla="*/ 0 h 590"/>
                <a:gd name="T54" fmla="*/ 0 w 651"/>
                <a:gd name="T55" fmla="*/ 563 h 590"/>
                <a:gd name="T56" fmla="*/ 34 w 651"/>
                <a:gd name="T57" fmla="*/ 566 h 590"/>
                <a:gd name="T58" fmla="*/ 34 w 651"/>
                <a:gd name="T59" fmla="*/ 566 h 590"/>
                <a:gd name="T60" fmla="*/ 70 w 651"/>
                <a:gd name="T61" fmla="*/ 569 h 590"/>
                <a:gd name="T62" fmla="*/ 105 w 651"/>
                <a:gd name="T63" fmla="*/ 571 h 590"/>
                <a:gd name="T64" fmla="*/ 105 w 651"/>
                <a:gd name="T65" fmla="*/ 571 h 590"/>
                <a:gd name="T66" fmla="*/ 141 w 651"/>
                <a:gd name="T67" fmla="*/ 574 h 590"/>
                <a:gd name="T68" fmla="*/ 177 w 651"/>
                <a:gd name="T69" fmla="*/ 576 h 590"/>
                <a:gd name="T70" fmla="*/ 177 w 651"/>
                <a:gd name="T71" fmla="*/ 576 h 590"/>
                <a:gd name="T72" fmla="*/ 213 w 651"/>
                <a:gd name="T73" fmla="*/ 578 h 590"/>
                <a:gd name="T74" fmla="*/ 249 w 651"/>
                <a:gd name="T75" fmla="*/ 580 h 590"/>
                <a:gd name="T76" fmla="*/ 249 w 651"/>
                <a:gd name="T77" fmla="*/ 580 h 590"/>
                <a:gd name="T78" fmla="*/ 285 w 651"/>
                <a:gd name="T79" fmla="*/ 582 h 590"/>
                <a:gd name="T80" fmla="*/ 321 w 651"/>
                <a:gd name="T81" fmla="*/ 583 h 590"/>
                <a:gd name="T82" fmla="*/ 321 w 651"/>
                <a:gd name="T83" fmla="*/ 583 h 590"/>
                <a:gd name="T84" fmla="*/ 358 w 651"/>
                <a:gd name="T85" fmla="*/ 584 h 590"/>
                <a:gd name="T86" fmla="*/ 394 w 651"/>
                <a:gd name="T87" fmla="*/ 585 h 590"/>
                <a:gd name="T88" fmla="*/ 394 w 651"/>
                <a:gd name="T89" fmla="*/ 585 h 590"/>
                <a:gd name="T90" fmla="*/ 430 w 651"/>
                <a:gd name="T91" fmla="*/ 586 h 590"/>
                <a:gd name="T92" fmla="*/ 468 w 651"/>
                <a:gd name="T93" fmla="*/ 587 h 590"/>
                <a:gd name="T94" fmla="*/ 468 w 651"/>
                <a:gd name="T95" fmla="*/ 587 h 590"/>
                <a:gd name="T96" fmla="*/ 504 w 651"/>
                <a:gd name="T97" fmla="*/ 588 h 590"/>
                <a:gd name="T98" fmla="*/ 541 w 651"/>
                <a:gd name="T99" fmla="*/ 589 h 590"/>
                <a:gd name="T100" fmla="*/ 541 w 651"/>
                <a:gd name="T101" fmla="*/ 589 h 590"/>
                <a:gd name="T102" fmla="*/ 577 w 651"/>
                <a:gd name="T103" fmla="*/ 589 h 590"/>
                <a:gd name="T104" fmla="*/ 614 w 651"/>
                <a:gd name="T105" fmla="*/ 590 h 590"/>
                <a:gd name="T106" fmla="*/ 614 w 651"/>
                <a:gd name="T107" fmla="*/ 590 h 590"/>
                <a:gd name="T108" fmla="*/ 651 w 651"/>
                <a:gd name="T109" fmla="*/ 590 h 5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51"/>
                <a:gd name="T166" fmla="*/ 0 h 590"/>
                <a:gd name="T167" fmla="*/ 651 w 651"/>
                <a:gd name="T168" fmla="*/ 590 h 59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51" h="590">
                  <a:moveTo>
                    <a:pt x="651" y="26"/>
                  </a:moveTo>
                  <a:lnTo>
                    <a:pt x="651" y="26"/>
                  </a:lnTo>
                  <a:lnTo>
                    <a:pt x="614" y="26"/>
                  </a:lnTo>
                  <a:lnTo>
                    <a:pt x="577" y="25"/>
                  </a:lnTo>
                  <a:lnTo>
                    <a:pt x="541" y="25"/>
                  </a:lnTo>
                  <a:lnTo>
                    <a:pt x="504" y="24"/>
                  </a:lnTo>
                  <a:lnTo>
                    <a:pt x="468" y="23"/>
                  </a:lnTo>
                  <a:lnTo>
                    <a:pt x="430" y="22"/>
                  </a:lnTo>
                  <a:lnTo>
                    <a:pt x="394" y="22"/>
                  </a:lnTo>
                  <a:lnTo>
                    <a:pt x="358" y="21"/>
                  </a:lnTo>
                  <a:lnTo>
                    <a:pt x="321" y="19"/>
                  </a:lnTo>
                  <a:lnTo>
                    <a:pt x="285" y="18"/>
                  </a:lnTo>
                  <a:lnTo>
                    <a:pt x="249" y="16"/>
                  </a:lnTo>
                  <a:lnTo>
                    <a:pt x="213" y="15"/>
                  </a:lnTo>
                  <a:lnTo>
                    <a:pt x="177" y="12"/>
                  </a:lnTo>
                  <a:lnTo>
                    <a:pt x="141" y="10"/>
                  </a:lnTo>
                  <a:lnTo>
                    <a:pt x="105" y="8"/>
                  </a:lnTo>
                  <a:lnTo>
                    <a:pt x="70" y="5"/>
                  </a:lnTo>
                  <a:lnTo>
                    <a:pt x="34" y="2"/>
                  </a:lnTo>
                  <a:lnTo>
                    <a:pt x="0" y="0"/>
                  </a:lnTo>
                  <a:lnTo>
                    <a:pt x="0" y="563"/>
                  </a:lnTo>
                  <a:lnTo>
                    <a:pt x="34" y="566"/>
                  </a:lnTo>
                  <a:lnTo>
                    <a:pt x="70" y="569"/>
                  </a:lnTo>
                  <a:lnTo>
                    <a:pt x="105" y="571"/>
                  </a:lnTo>
                  <a:lnTo>
                    <a:pt x="141" y="574"/>
                  </a:lnTo>
                  <a:lnTo>
                    <a:pt x="177" y="576"/>
                  </a:lnTo>
                  <a:lnTo>
                    <a:pt x="213" y="578"/>
                  </a:lnTo>
                  <a:lnTo>
                    <a:pt x="249" y="580"/>
                  </a:lnTo>
                  <a:lnTo>
                    <a:pt x="285" y="582"/>
                  </a:lnTo>
                  <a:lnTo>
                    <a:pt x="321" y="583"/>
                  </a:lnTo>
                  <a:lnTo>
                    <a:pt x="358" y="584"/>
                  </a:lnTo>
                  <a:lnTo>
                    <a:pt x="394" y="585"/>
                  </a:lnTo>
                  <a:lnTo>
                    <a:pt x="430" y="586"/>
                  </a:lnTo>
                  <a:lnTo>
                    <a:pt x="468" y="587"/>
                  </a:lnTo>
                  <a:lnTo>
                    <a:pt x="504" y="588"/>
                  </a:lnTo>
                  <a:lnTo>
                    <a:pt x="541" y="589"/>
                  </a:lnTo>
                  <a:lnTo>
                    <a:pt x="577" y="589"/>
                  </a:lnTo>
                  <a:lnTo>
                    <a:pt x="614" y="590"/>
                  </a:lnTo>
                  <a:lnTo>
                    <a:pt x="651" y="590"/>
                  </a:lnTo>
                  <a:lnTo>
                    <a:pt x="651" y="26"/>
                  </a:lnTo>
                  <a:close/>
                </a:path>
              </a:pathLst>
            </a:custGeom>
            <a:solidFill>
              <a:srgbClr val="4D6600"/>
            </a:solidFill>
            <a:ln w="11113">
              <a:solidFill>
                <a:srgbClr val="000000"/>
              </a:solidFill>
              <a:round/>
              <a:headEnd/>
              <a:tailEnd/>
            </a:ln>
          </p:spPr>
          <p:txBody>
            <a:bodyPr/>
            <a:lstStyle/>
            <a:p>
              <a:endParaRPr lang="de-DE"/>
            </a:p>
          </p:txBody>
        </p:sp>
        <p:sp>
          <p:nvSpPr>
            <p:cNvPr id="46" name="Freeform 20">
              <a:extLst>
                <a:ext uri="{FF2B5EF4-FFF2-40B4-BE49-F238E27FC236}">
                  <a16:creationId xmlns:a16="http://schemas.microsoft.com/office/drawing/2014/main" id="{417625AC-1FF5-944F-BBB0-FFDFFD8A2FD4}"/>
                </a:ext>
              </a:extLst>
            </p:cNvPr>
            <p:cNvSpPr>
              <a:spLocks/>
            </p:cNvSpPr>
            <p:nvPr/>
          </p:nvSpPr>
          <p:spPr bwMode="auto">
            <a:xfrm>
              <a:off x="2251" y="2626"/>
              <a:ext cx="651" cy="529"/>
            </a:xfrm>
            <a:custGeom>
              <a:avLst/>
              <a:gdLst>
                <a:gd name="T0" fmla="*/ 651 w 651"/>
                <a:gd name="T1" fmla="*/ 529 h 529"/>
                <a:gd name="T2" fmla="*/ 651 w 651"/>
                <a:gd name="T3" fmla="*/ 529 h 529"/>
                <a:gd name="T4" fmla="*/ 614 w 651"/>
                <a:gd name="T5" fmla="*/ 529 h 529"/>
                <a:gd name="T6" fmla="*/ 614 w 651"/>
                <a:gd name="T7" fmla="*/ 529 h 529"/>
                <a:gd name="T8" fmla="*/ 614 w 651"/>
                <a:gd name="T9" fmla="*/ 529 h 529"/>
                <a:gd name="T10" fmla="*/ 577 w 651"/>
                <a:gd name="T11" fmla="*/ 528 h 529"/>
                <a:gd name="T12" fmla="*/ 577 w 651"/>
                <a:gd name="T13" fmla="*/ 528 h 529"/>
                <a:gd name="T14" fmla="*/ 577 w 651"/>
                <a:gd name="T15" fmla="*/ 528 h 529"/>
                <a:gd name="T16" fmla="*/ 541 w 651"/>
                <a:gd name="T17" fmla="*/ 528 h 529"/>
                <a:gd name="T18" fmla="*/ 541 w 651"/>
                <a:gd name="T19" fmla="*/ 528 h 529"/>
                <a:gd name="T20" fmla="*/ 541 w 651"/>
                <a:gd name="T21" fmla="*/ 528 h 529"/>
                <a:gd name="T22" fmla="*/ 504 w 651"/>
                <a:gd name="T23" fmla="*/ 527 h 529"/>
                <a:gd name="T24" fmla="*/ 504 w 651"/>
                <a:gd name="T25" fmla="*/ 527 h 529"/>
                <a:gd name="T26" fmla="*/ 504 w 651"/>
                <a:gd name="T27" fmla="*/ 527 h 529"/>
                <a:gd name="T28" fmla="*/ 468 w 651"/>
                <a:gd name="T29" fmla="*/ 526 h 529"/>
                <a:gd name="T30" fmla="*/ 468 w 651"/>
                <a:gd name="T31" fmla="*/ 526 h 529"/>
                <a:gd name="T32" fmla="*/ 468 w 651"/>
                <a:gd name="T33" fmla="*/ 526 h 529"/>
                <a:gd name="T34" fmla="*/ 430 w 651"/>
                <a:gd name="T35" fmla="*/ 525 h 529"/>
                <a:gd name="T36" fmla="*/ 430 w 651"/>
                <a:gd name="T37" fmla="*/ 525 h 529"/>
                <a:gd name="T38" fmla="*/ 430 w 651"/>
                <a:gd name="T39" fmla="*/ 525 h 529"/>
                <a:gd name="T40" fmla="*/ 394 w 651"/>
                <a:gd name="T41" fmla="*/ 525 h 529"/>
                <a:gd name="T42" fmla="*/ 394 w 651"/>
                <a:gd name="T43" fmla="*/ 525 h 529"/>
                <a:gd name="T44" fmla="*/ 394 w 651"/>
                <a:gd name="T45" fmla="*/ 525 h 529"/>
                <a:gd name="T46" fmla="*/ 358 w 651"/>
                <a:gd name="T47" fmla="*/ 524 h 529"/>
                <a:gd name="T48" fmla="*/ 358 w 651"/>
                <a:gd name="T49" fmla="*/ 524 h 529"/>
                <a:gd name="T50" fmla="*/ 358 w 651"/>
                <a:gd name="T51" fmla="*/ 524 h 529"/>
                <a:gd name="T52" fmla="*/ 321 w 651"/>
                <a:gd name="T53" fmla="*/ 522 h 529"/>
                <a:gd name="T54" fmla="*/ 321 w 651"/>
                <a:gd name="T55" fmla="*/ 522 h 529"/>
                <a:gd name="T56" fmla="*/ 321 w 651"/>
                <a:gd name="T57" fmla="*/ 522 h 529"/>
                <a:gd name="T58" fmla="*/ 285 w 651"/>
                <a:gd name="T59" fmla="*/ 521 h 529"/>
                <a:gd name="T60" fmla="*/ 285 w 651"/>
                <a:gd name="T61" fmla="*/ 521 h 529"/>
                <a:gd name="T62" fmla="*/ 285 w 651"/>
                <a:gd name="T63" fmla="*/ 521 h 529"/>
                <a:gd name="T64" fmla="*/ 249 w 651"/>
                <a:gd name="T65" fmla="*/ 519 h 529"/>
                <a:gd name="T66" fmla="*/ 249 w 651"/>
                <a:gd name="T67" fmla="*/ 519 h 529"/>
                <a:gd name="T68" fmla="*/ 249 w 651"/>
                <a:gd name="T69" fmla="*/ 519 h 529"/>
                <a:gd name="T70" fmla="*/ 213 w 651"/>
                <a:gd name="T71" fmla="*/ 518 h 529"/>
                <a:gd name="T72" fmla="*/ 213 w 651"/>
                <a:gd name="T73" fmla="*/ 518 h 529"/>
                <a:gd name="T74" fmla="*/ 213 w 651"/>
                <a:gd name="T75" fmla="*/ 518 h 529"/>
                <a:gd name="T76" fmla="*/ 177 w 651"/>
                <a:gd name="T77" fmla="*/ 515 h 529"/>
                <a:gd name="T78" fmla="*/ 177 w 651"/>
                <a:gd name="T79" fmla="*/ 515 h 529"/>
                <a:gd name="T80" fmla="*/ 177 w 651"/>
                <a:gd name="T81" fmla="*/ 515 h 529"/>
                <a:gd name="T82" fmla="*/ 141 w 651"/>
                <a:gd name="T83" fmla="*/ 513 h 529"/>
                <a:gd name="T84" fmla="*/ 141 w 651"/>
                <a:gd name="T85" fmla="*/ 513 h 529"/>
                <a:gd name="T86" fmla="*/ 141 w 651"/>
                <a:gd name="T87" fmla="*/ 513 h 529"/>
                <a:gd name="T88" fmla="*/ 105 w 651"/>
                <a:gd name="T89" fmla="*/ 511 h 529"/>
                <a:gd name="T90" fmla="*/ 105 w 651"/>
                <a:gd name="T91" fmla="*/ 511 h 529"/>
                <a:gd name="T92" fmla="*/ 105 w 651"/>
                <a:gd name="T93" fmla="*/ 511 h 529"/>
                <a:gd name="T94" fmla="*/ 70 w 651"/>
                <a:gd name="T95" fmla="*/ 508 h 529"/>
                <a:gd name="T96" fmla="*/ 70 w 651"/>
                <a:gd name="T97" fmla="*/ 508 h 529"/>
                <a:gd name="T98" fmla="*/ 70 w 651"/>
                <a:gd name="T99" fmla="*/ 508 h 529"/>
                <a:gd name="T100" fmla="*/ 34 w 651"/>
                <a:gd name="T101" fmla="*/ 505 h 529"/>
                <a:gd name="T102" fmla="*/ 34 w 651"/>
                <a:gd name="T103" fmla="*/ 505 h 529"/>
                <a:gd name="T104" fmla="*/ 34 w 651"/>
                <a:gd name="T105" fmla="*/ 505 h 529"/>
                <a:gd name="T106" fmla="*/ 0 w 651"/>
                <a:gd name="T107" fmla="*/ 503 h 529"/>
                <a:gd name="T108" fmla="*/ 0 w 651"/>
                <a:gd name="T109" fmla="*/ 503 h 529"/>
                <a:gd name="T110" fmla="*/ 651 w 651"/>
                <a:gd name="T111" fmla="*/ 0 h 529"/>
                <a:gd name="T112" fmla="*/ 651 w 651"/>
                <a:gd name="T113" fmla="*/ 529 h 5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1"/>
                <a:gd name="T172" fmla="*/ 0 h 529"/>
                <a:gd name="T173" fmla="*/ 651 w 651"/>
                <a:gd name="T174" fmla="*/ 529 h 5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1" h="529">
                  <a:moveTo>
                    <a:pt x="651" y="529"/>
                  </a:moveTo>
                  <a:lnTo>
                    <a:pt x="651" y="529"/>
                  </a:lnTo>
                  <a:lnTo>
                    <a:pt x="614" y="529"/>
                  </a:lnTo>
                  <a:lnTo>
                    <a:pt x="577" y="528"/>
                  </a:lnTo>
                  <a:lnTo>
                    <a:pt x="541" y="528"/>
                  </a:lnTo>
                  <a:lnTo>
                    <a:pt x="504" y="527"/>
                  </a:lnTo>
                  <a:lnTo>
                    <a:pt x="468" y="526"/>
                  </a:lnTo>
                  <a:lnTo>
                    <a:pt x="430" y="525"/>
                  </a:lnTo>
                  <a:lnTo>
                    <a:pt x="394" y="525"/>
                  </a:lnTo>
                  <a:lnTo>
                    <a:pt x="358" y="524"/>
                  </a:lnTo>
                  <a:lnTo>
                    <a:pt x="321" y="522"/>
                  </a:lnTo>
                  <a:lnTo>
                    <a:pt x="285" y="521"/>
                  </a:lnTo>
                  <a:lnTo>
                    <a:pt x="249" y="519"/>
                  </a:lnTo>
                  <a:lnTo>
                    <a:pt x="213" y="518"/>
                  </a:lnTo>
                  <a:lnTo>
                    <a:pt x="177" y="515"/>
                  </a:lnTo>
                  <a:lnTo>
                    <a:pt x="141" y="513"/>
                  </a:lnTo>
                  <a:lnTo>
                    <a:pt x="105" y="511"/>
                  </a:lnTo>
                  <a:lnTo>
                    <a:pt x="70" y="508"/>
                  </a:lnTo>
                  <a:lnTo>
                    <a:pt x="34" y="505"/>
                  </a:lnTo>
                  <a:lnTo>
                    <a:pt x="0" y="503"/>
                  </a:lnTo>
                  <a:lnTo>
                    <a:pt x="651" y="0"/>
                  </a:lnTo>
                  <a:lnTo>
                    <a:pt x="651" y="529"/>
                  </a:lnTo>
                  <a:close/>
                </a:path>
              </a:pathLst>
            </a:custGeom>
            <a:solidFill>
              <a:srgbClr val="99CC00"/>
            </a:solidFill>
            <a:ln w="11113">
              <a:solidFill>
                <a:srgbClr val="000000"/>
              </a:solidFill>
              <a:round/>
              <a:headEnd/>
              <a:tailEnd/>
            </a:ln>
          </p:spPr>
          <p:txBody>
            <a:bodyPr/>
            <a:lstStyle/>
            <a:p>
              <a:endParaRPr lang="de-DE"/>
            </a:p>
          </p:txBody>
        </p:sp>
        <p:sp>
          <p:nvSpPr>
            <p:cNvPr id="47" name="Rectangle 21">
              <a:extLst>
                <a:ext uri="{FF2B5EF4-FFF2-40B4-BE49-F238E27FC236}">
                  <a16:creationId xmlns:a16="http://schemas.microsoft.com/office/drawing/2014/main" id="{1267CE2B-9302-8C44-A382-E6C174BBDDD3}"/>
                </a:ext>
              </a:extLst>
            </p:cNvPr>
            <p:cNvSpPr>
              <a:spLocks noChangeArrowheads="1"/>
            </p:cNvSpPr>
            <p:nvPr/>
          </p:nvSpPr>
          <p:spPr bwMode="auto">
            <a:xfrm>
              <a:off x="3236" y="1279"/>
              <a:ext cx="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algn="ctr" eaLnBrk="1" hangingPunct="1">
                <a:spcBef>
                  <a:spcPct val="0"/>
                </a:spcBef>
                <a:buClrTx/>
                <a:buFontTx/>
                <a:buNone/>
              </a:pPr>
              <a:endParaRPr lang="en-GB" altLang="de-DE" sz="2800" dirty="0">
                <a:solidFill>
                  <a:schemeClr val="tx1"/>
                </a:solidFill>
                <a:latin typeface="Verdana" panose="020B0604030504040204" pitchFamily="34" charset="0"/>
              </a:endParaRPr>
            </a:p>
          </p:txBody>
        </p:sp>
        <p:sp>
          <p:nvSpPr>
            <p:cNvPr id="48" name="Rectangle 22">
              <a:extLst>
                <a:ext uri="{FF2B5EF4-FFF2-40B4-BE49-F238E27FC236}">
                  <a16:creationId xmlns:a16="http://schemas.microsoft.com/office/drawing/2014/main" id="{233ADC4B-B406-5043-8334-D7D18C1FE213}"/>
                </a:ext>
              </a:extLst>
            </p:cNvPr>
            <p:cNvSpPr>
              <a:spLocks noChangeArrowheads="1"/>
            </p:cNvSpPr>
            <p:nvPr/>
          </p:nvSpPr>
          <p:spPr bwMode="auto">
            <a:xfrm>
              <a:off x="3803" y="2382"/>
              <a:ext cx="96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GB" altLang="de-DE" sz="2400" b="1">
                  <a:solidFill>
                    <a:srgbClr val="000000"/>
                  </a:solidFill>
                  <a:latin typeface="Verdana" panose="020B0604030504040204" pitchFamily="34" charset="0"/>
                </a:rPr>
                <a:t>Students</a:t>
              </a:r>
              <a:endParaRPr lang="en-GB" altLang="de-DE" sz="2400" b="1">
                <a:solidFill>
                  <a:schemeClr val="tx1"/>
                </a:solidFill>
                <a:latin typeface="Verdana" panose="020B0604030504040204" pitchFamily="34" charset="0"/>
              </a:endParaRPr>
            </a:p>
          </p:txBody>
        </p:sp>
        <p:sp>
          <p:nvSpPr>
            <p:cNvPr id="49" name="Rectangle 23">
              <a:extLst>
                <a:ext uri="{FF2B5EF4-FFF2-40B4-BE49-F238E27FC236}">
                  <a16:creationId xmlns:a16="http://schemas.microsoft.com/office/drawing/2014/main" id="{C2EC556D-6A3A-A440-BC71-53DF6792349D}"/>
                </a:ext>
              </a:extLst>
            </p:cNvPr>
            <p:cNvSpPr>
              <a:spLocks noChangeArrowheads="1"/>
            </p:cNvSpPr>
            <p:nvPr/>
          </p:nvSpPr>
          <p:spPr bwMode="auto">
            <a:xfrm>
              <a:off x="1133" y="2151"/>
              <a:ext cx="81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GB" altLang="de-DE" b="1" dirty="0">
                  <a:solidFill>
                    <a:schemeClr val="tx2"/>
                  </a:solidFill>
                  <a:latin typeface="Verdana" panose="020B0604030504040204" pitchFamily="34" charset="0"/>
                </a:rPr>
                <a:t>Teachers</a:t>
              </a:r>
            </a:p>
          </p:txBody>
        </p:sp>
        <p:sp>
          <p:nvSpPr>
            <p:cNvPr id="50" name="Rectangle 24">
              <a:extLst>
                <a:ext uri="{FF2B5EF4-FFF2-40B4-BE49-F238E27FC236}">
                  <a16:creationId xmlns:a16="http://schemas.microsoft.com/office/drawing/2014/main" id="{361963E4-0622-CE47-9A95-AA4950A1AF01}"/>
                </a:ext>
              </a:extLst>
            </p:cNvPr>
            <p:cNvSpPr>
              <a:spLocks noChangeArrowheads="1"/>
            </p:cNvSpPr>
            <p:nvPr/>
          </p:nvSpPr>
          <p:spPr bwMode="auto">
            <a:xfrm>
              <a:off x="595" y="2972"/>
              <a:ext cx="368" cy="136"/>
            </a:xfrm>
            <a:prstGeom prst="rect">
              <a:avLst/>
            </a:prstGeom>
            <a:noFill/>
            <a:ln w="9525">
              <a:noFill/>
              <a:miter lim="800000"/>
              <a:headEnd/>
              <a:tailEnd/>
            </a:ln>
          </p:spPr>
          <p:txBody>
            <a:bodyPr wrap="none" lIns="0" tIns="0" rIns="0" bIns="0">
              <a:spAutoFit/>
            </a:bodyPr>
            <a:lstStyle/>
            <a:p>
              <a:pPr eaLnBrk="1" hangingPunct="1">
                <a:defRPr/>
              </a:pPr>
              <a:r>
                <a:rPr lang="en-GB" sz="1400" b="1" dirty="0">
                  <a:solidFill>
                    <a:schemeClr val="bg1">
                      <a:lumMod val="95000"/>
                    </a:schemeClr>
                  </a:solidFill>
                  <a:effectLst>
                    <a:outerShdw blurRad="38100" dist="38100" dir="2700000" algn="tl">
                      <a:srgbClr val="000000">
                        <a:alpha val="43137"/>
                      </a:srgbClr>
                    </a:outerShdw>
                  </a:effectLst>
                  <a:latin typeface="Verdana" pitchFamily="34" charset="0"/>
                  <a:cs typeface="Arial" charset="0"/>
                </a:rPr>
                <a:t>Home</a:t>
              </a:r>
            </a:p>
          </p:txBody>
        </p:sp>
        <p:sp>
          <p:nvSpPr>
            <p:cNvPr id="51" name="Rectangle 25">
              <a:extLst>
                <a:ext uri="{FF2B5EF4-FFF2-40B4-BE49-F238E27FC236}">
                  <a16:creationId xmlns:a16="http://schemas.microsoft.com/office/drawing/2014/main" id="{168C3D45-D0E5-B248-A60C-560D177A02E5}"/>
                </a:ext>
              </a:extLst>
            </p:cNvPr>
            <p:cNvSpPr>
              <a:spLocks noChangeArrowheads="1"/>
            </p:cNvSpPr>
            <p:nvPr/>
          </p:nvSpPr>
          <p:spPr bwMode="auto">
            <a:xfrm>
              <a:off x="1032" y="3149"/>
              <a:ext cx="355" cy="136"/>
            </a:xfrm>
            <a:prstGeom prst="rect">
              <a:avLst/>
            </a:prstGeom>
            <a:noFill/>
            <a:ln w="9525">
              <a:noFill/>
              <a:miter lim="800000"/>
              <a:headEnd/>
              <a:tailEnd/>
            </a:ln>
          </p:spPr>
          <p:txBody>
            <a:bodyPr wrap="none" lIns="0" tIns="0" rIns="0" bIns="0">
              <a:spAutoFit/>
            </a:bodyPr>
            <a:lstStyle/>
            <a:p>
              <a:pPr eaLnBrk="1" hangingPunct="1">
                <a:defRPr/>
              </a:pPr>
              <a:r>
                <a:rPr lang="en-GB" sz="1400" b="1" dirty="0">
                  <a:solidFill>
                    <a:schemeClr val="bg1">
                      <a:lumMod val="95000"/>
                    </a:schemeClr>
                  </a:solidFill>
                  <a:effectLst>
                    <a:outerShdw blurRad="38100" dist="38100" dir="2700000" algn="tl">
                      <a:srgbClr val="000000">
                        <a:alpha val="43137"/>
                      </a:srgbClr>
                    </a:outerShdw>
                  </a:effectLst>
                  <a:latin typeface="Verdana" pitchFamily="34" charset="0"/>
                  <a:cs typeface="Arial" charset="0"/>
                </a:rPr>
                <a:t>Peers</a:t>
              </a:r>
            </a:p>
          </p:txBody>
        </p:sp>
        <p:sp>
          <p:nvSpPr>
            <p:cNvPr id="52" name="Rectangle 26">
              <a:extLst>
                <a:ext uri="{FF2B5EF4-FFF2-40B4-BE49-F238E27FC236}">
                  <a16:creationId xmlns:a16="http://schemas.microsoft.com/office/drawing/2014/main" id="{575BF36E-10EC-5141-8A09-5AB107AABFE9}"/>
                </a:ext>
              </a:extLst>
            </p:cNvPr>
            <p:cNvSpPr>
              <a:spLocks noChangeArrowheads="1"/>
            </p:cNvSpPr>
            <p:nvPr/>
          </p:nvSpPr>
          <p:spPr bwMode="auto">
            <a:xfrm>
              <a:off x="1642" y="3283"/>
              <a:ext cx="622" cy="173"/>
            </a:xfrm>
            <a:prstGeom prst="rect">
              <a:avLst/>
            </a:prstGeom>
            <a:noFill/>
            <a:ln w="9525">
              <a:noFill/>
              <a:miter lim="800000"/>
              <a:headEnd/>
              <a:tailEnd/>
            </a:ln>
          </p:spPr>
          <p:txBody>
            <a:bodyPr wrap="none" lIns="0" tIns="0" rIns="0" bIns="0">
              <a:spAutoFit/>
            </a:bodyPr>
            <a:lstStyle/>
            <a:p>
              <a:pPr eaLnBrk="1" hangingPunct="1">
                <a:defRPr/>
              </a:pPr>
              <a:r>
                <a:rPr lang="en-GB" b="1" dirty="0">
                  <a:solidFill>
                    <a:schemeClr val="bg1">
                      <a:lumMod val="95000"/>
                    </a:schemeClr>
                  </a:solidFill>
                  <a:effectLst>
                    <a:outerShdw blurRad="38100" dist="38100" dir="2700000" algn="tl">
                      <a:srgbClr val="000000">
                        <a:alpha val="43137"/>
                      </a:srgbClr>
                    </a:outerShdw>
                  </a:effectLst>
                  <a:latin typeface="Verdana" pitchFamily="34" charset="0"/>
                  <a:cs typeface="Arial" charset="0"/>
                </a:rPr>
                <a:t>Schools</a:t>
              </a:r>
            </a:p>
          </p:txBody>
        </p:sp>
        <p:sp>
          <p:nvSpPr>
            <p:cNvPr id="53" name="Rectangle 27">
              <a:extLst>
                <a:ext uri="{FF2B5EF4-FFF2-40B4-BE49-F238E27FC236}">
                  <a16:creationId xmlns:a16="http://schemas.microsoft.com/office/drawing/2014/main" id="{FC7B9F00-FBBF-3D4D-B732-D509DFD4EB3E}"/>
                </a:ext>
              </a:extLst>
            </p:cNvPr>
            <p:cNvSpPr>
              <a:spLocks noChangeArrowheads="1"/>
            </p:cNvSpPr>
            <p:nvPr/>
          </p:nvSpPr>
          <p:spPr bwMode="auto">
            <a:xfrm>
              <a:off x="2381" y="3324"/>
              <a:ext cx="710" cy="173"/>
            </a:xfrm>
            <a:prstGeom prst="rect">
              <a:avLst/>
            </a:prstGeom>
            <a:noFill/>
            <a:ln w="9525">
              <a:noFill/>
              <a:miter lim="800000"/>
              <a:headEnd/>
              <a:tailEnd/>
            </a:ln>
          </p:spPr>
          <p:txBody>
            <a:bodyPr wrap="none" lIns="0" tIns="0" rIns="0" bIns="0">
              <a:spAutoFit/>
            </a:bodyPr>
            <a:lstStyle/>
            <a:p>
              <a:pPr eaLnBrk="1" hangingPunct="1">
                <a:defRPr/>
              </a:pPr>
              <a:r>
                <a:rPr lang="en-GB" b="1" dirty="0">
                  <a:solidFill>
                    <a:schemeClr val="bg1">
                      <a:lumMod val="95000"/>
                    </a:schemeClr>
                  </a:solidFill>
                  <a:effectLst>
                    <a:outerShdw blurRad="38100" dist="38100" dir="2700000" algn="tl">
                      <a:srgbClr val="000000">
                        <a:alpha val="43137"/>
                      </a:srgbClr>
                    </a:outerShdw>
                  </a:effectLst>
                  <a:latin typeface="Verdana" pitchFamily="34" charset="0"/>
                  <a:cs typeface="Arial" charset="0"/>
                </a:rPr>
                <a:t>Principal</a:t>
              </a:r>
            </a:p>
          </p:txBody>
        </p:sp>
      </p:grpSp>
      <p:sp>
        <p:nvSpPr>
          <p:cNvPr id="3" name="Rechteck 2">
            <a:extLst>
              <a:ext uri="{FF2B5EF4-FFF2-40B4-BE49-F238E27FC236}">
                <a16:creationId xmlns:a16="http://schemas.microsoft.com/office/drawing/2014/main" id="{B7597AC3-0A40-9545-84D7-2C578F2159F1}"/>
              </a:ext>
            </a:extLst>
          </p:cNvPr>
          <p:cNvSpPr/>
          <p:nvPr/>
        </p:nvSpPr>
        <p:spPr>
          <a:xfrm>
            <a:off x="599555" y="1584325"/>
            <a:ext cx="6976120" cy="461665"/>
          </a:xfrm>
          <a:prstGeom prst="rect">
            <a:avLst/>
          </a:prstGeom>
        </p:spPr>
        <p:txBody>
          <a:bodyPr wrap="square">
            <a:spAutoFit/>
          </a:bodyPr>
          <a:lstStyle/>
          <a:p>
            <a:r>
              <a:rPr lang="de-DE" sz="2400" b="1" dirty="0" err="1">
                <a:solidFill>
                  <a:srgbClr val="000000"/>
                </a:solidFill>
                <a:latin typeface="PT Sans Narrow" panose="020B0506020203020204" pitchFamily="34" charset="77"/>
              </a:rPr>
              <a:t>Achievement</a:t>
            </a:r>
            <a:r>
              <a:rPr lang="de-DE" sz="2400" b="1" dirty="0">
                <a:solidFill>
                  <a:srgbClr val="000000"/>
                </a:solidFill>
                <a:latin typeface="PT Sans Narrow" panose="020B0506020203020204" pitchFamily="34" charset="77"/>
              </a:rPr>
              <a:t> </a:t>
            </a:r>
            <a:r>
              <a:rPr lang="de-DE" sz="2400" b="1" dirty="0" err="1">
                <a:solidFill>
                  <a:srgbClr val="000000"/>
                </a:solidFill>
                <a:latin typeface="PT Sans Narrow" panose="020B0506020203020204" pitchFamily="34" charset="77"/>
              </a:rPr>
              <a:t>variance</a:t>
            </a:r>
            <a:r>
              <a:rPr lang="de-DE" sz="2400" b="1" dirty="0">
                <a:solidFill>
                  <a:srgbClr val="000000"/>
                </a:solidFill>
                <a:latin typeface="PT Sans Narrow" panose="020B0506020203020204" pitchFamily="34" charset="77"/>
              </a:rPr>
              <a:t> in %</a:t>
            </a:r>
            <a:endParaRPr lang="de-DE" sz="2400" dirty="0"/>
          </a:p>
        </p:txBody>
      </p:sp>
      <p:sp>
        <p:nvSpPr>
          <p:cNvPr id="4" name="Textfeld 3">
            <a:extLst>
              <a:ext uri="{FF2B5EF4-FFF2-40B4-BE49-F238E27FC236}">
                <a16:creationId xmlns:a16="http://schemas.microsoft.com/office/drawing/2014/main" id="{CF9870B5-27D5-F74D-80BC-F8C779F5064B}"/>
              </a:ext>
            </a:extLst>
          </p:cNvPr>
          <p:cNvSpPr txBox="1"/>
          <p:nvPr/>
        </p:nvSpPr>
        <p:spPr>
          <a:xfrm>
            <a:off x="3100512" y="2973196"/>
            <a:ext cx="710451" cy="369332"/>
          </a:xfrm>
          <a:prstGeom prst="rect">
            <a:avLst/>
          </a:prstGeom>
          <a:noFill/>
        </p:spPr>
        <p:txBody>
          <a:bodyPr wrap="none" rtlCol="0">
            <a:spAutoFit/>
          </a:bodyPr>
          <a:lstStyle/>
          <a:p>
            <a:r>
              <a:rPr lang="de-DE" dirty="0"/>
              <a:t>30 %</a:t>
            </a:r>
          </a:p>
        </p:txBody>
      </p:sp>
      <p:sp>
        <p:nvSpPr>
          <p:cNvPr id="5" name="Textfeld 4">
            <a:extLst>
              <a:ext uri="{FF2B5EF4-FFF2-40B4-BE49-F238E27FC236}">
                <a16:creationId xmlns:a16="http://schemas.microsoft.com/office/drawing/2014/main" id="{5ABF2E87-E1C8-084D-9D43-A42F8652AFF5}"/>
              </a:ext>
            </a:extLst>
          </p:cNvPr>
          <p:cNvSpPr txBox="1"/>
          <p:nvPr/>
        </p:nvSpPr>
        <p:spPr>
          <a:xfrm>
            <a:off x="6037387" y="3105588"/>
            <a:ext cx="710451" cy="369332"/>
          </a:xfrm>
          <a:prstGeom prst="rect">
            <a:avLst/>
          </a:prstGeom>
          <a:noFill/>
        </p:spPr>
        <p:txBody>
          <a:bodyPr wrap="none" rtlCol="0">
            <a:spAutoFit/>
          </a:bodyPr>
          <a:lstStyle/>
          <a:p>
            <a:r>
              <a:rPr lang="de-DE" dirty="0"/>
              <a:t>50 %</a:t>
            </a:r>
          </a:p>
        </p:txBody>
      </p:sp>
      <p:sp>
        <p:nvSpPr>
          <p:cNvPr id="8" name="Textfeld 7">
            <a:extLst>
              <a:ext uri="{FF2B5EF4-FFF2-40B4-BE49-F238E27FC236}">
                <a16:creationId xmlns:a16="http://schemas.microsoft.com/office/drawing/2014/main" id="{3445D065-1653-FA46-A31E-1BE1391ED443}"/>
              </a:ext>
            </a:extLst>
          </p:cNvPr>
          <p:cNvSpPr txBox="1"/>
          <p:nvPr/>
        </p:nvSpPr>
        <p:spPr>
          <a:xfrm>
            <a:off x="1841924" y="5969138"/>
            <a:ext cx="1146468" cy="369332"/>
          </a:xfrm>
          <a:prstGeom prst="rect">
            <a:avLst/>
          </a:prstGeom>
          <a:noFill/>
        </p:spPr>
        <p:txBody>
          <a:bodyPr wrap="none" rtlCol="0">
            <a:spAutoFit/>
          </a:bodyPr>
          <a:lstStyle/>
          <a:p>
            <a:r>
              <a:rPr lang="de-DE" dirty="0" err="1"/>
              <a:t>each</a:t>
            </a:r>
            <a:r>
              <a:rPr lang="de-DE" dirty="0"/>
              <a:t> 5 %</a:t>
            </a:r>
          </a:p>
        </p:txBody>
      </p:sp>
    </p:spTree>
    <p:extLst>
      <p:ext uri="{BB962C8B-B14F-4D97-AF65-F5344CB8AC3E}">
        <p14:creationId xmlns:p14="http://schemas.microsoft.com/office/powerpoint/2010/main" val="1180698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B69E52-A5A0-044A-BB27-60BDFCAAA27D}"/>
              </a:ext>
            </a:extLst>
          </p:cNvPr>
          <p:cNvSpPr>
            <a:spLocks noGrp="1"/>
          </p:cNvSpPr>
          <p:nvPr>
            <p:ph type="title"/>
          </p:nvPr>
        </p:nvSpPr>
        <p:spPr/>
        <p:txBody>
          <a:bodyPr/>
          <a:lstStyle/>
          <a:p>
            <a:endParaRPr lang="de-DE"/>
          </a:p>
        </p:txBody>
      </p:sp>
      <p:pic>
        <p:nvPicPr>
          <p:cNvPr id="3" name="Grafik 2">
            <a:extLst>
              <a:ext uri="{FF2B5EF4-FFF2-40B4-BE49-F238E27FC236}">
                <a16:creationId xmlns:a16="http://schemas.microsoft.com/office/drawing/2014/main" id="{A6F27033-D5DD-C341-8DB7-8048FB74F43B}"/>
              </a:ext>
            </a:extLst>
          </p:cNvPr>
          <p:cNvPicPr>
            <a:picLocks noChangeAspect="1"/>
          </p:cNvPicPr>
          <p:nvPr/>
        </p:nvPicPr>
        <p:blipFill>
          <a:blip r:embed="rId2"/>
          <a:stretch>
            <a:fillRect/>
          </a:stretch>
        </p:blipFill>
        <p:spPr>
          <a:xfrm>
            <a:off x="455701" y="810986"/>
            <a:ext cx="6951712" cy="6069553"/>
          </a:xfrm>
          <a:prstGeom prst="rect">
            <a:avLst/>
          </a:prstGeom>
        </p:spPr>
      </p:pic>
      <p:pic>
        <p:nvPicPr>
          <p:cNvPr id="4" name="Grafik 3">
            <a:extLst>
              <a:ext uri="{FF2B5EF4-FFF2-40B4-BE49-F238E27FC236}">
                <a16:creationId xmlns:a16="http://schemas.microsoft.com/office/drawing/2014/main" id="{D1DEDE5E-5BF4-2742-81D4-22A3FD7CBC2D}"/>
              </a:ext>
            </a:extLst>
          </p:cNvPr>
          <p:cNvPicPr>
            <a:picLocks noChangeAspect="1"/>
          </p:cNvPicPr>
          <p:nvPr/>
        </p:nvPicPr>
        <p:blipFill>
          <a:blip r:embed="rId3"/>
          <a:stretch>
            <a:fillRect/>
          </a:stretch>
        </p:blipFill>
        <p:spPr>
          <a:xfrm>
            <a:off x="7407412" y="4641651"/>
            <a:ext cx="1704049" cy="2200706"/>
          </a:xfrm>
          <a:prstGeom prst="rect">
            <a:avLst/>
          </a:prstGeom>
        </p:spPr>
      </p:pic>
    </p:spTree>
    <p:extLst>
      <p:ext uri="{BB962C8B-B14F-4D97-AF65-F5344CB8AC3E}">
        <p14:creationId xmlns:p14="http://schemas.microsoft.com/office/powerpoint/2010/main" val="2508652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2F0E03-2143-F346-BEDC-D7E258E4C4C9}"/>
              </a:ext>
            </a:extLst>
          </p:cNvPr>
          <p:cNvSpPr>
            <a:spLocks noGrp="1"/>
          </p:cNvSpPr>
          <p:nvPr>
            <p:ph type="title"/>
          </p:nvPr>
        </p:nvSpPr>
        <p:spPr/>
        <p:txBody>
          <a:bodyPr/>
          <a:lstStyle/>
          <a:p>
            <a:endParaRPr lang="de-DE" dirty="0"/>
          </a:p>
        </p:txBody>
      </p:sp>
      <p:pic>
        <p:nvPicPr>
          <p:cNvPr id="3" name="Grafik 2">
            <a:extLst>
              <a:ext uri="{FF2B5EF4-FFF2-40B4-BE49-F238E27FC236}">
                <a16:creationId xmlns:a16="http://schemas.microsoft.com/office/drawing/2014/main" id="{331D5FE0-E8EB-B04C-94BB-2FD3CD33DAB1}"/>
              </a:ext>
            </a:extLst>
          </p:cNvPr>
          <p:cNvPicPr>
            <a:picLocks noChangeAspect="1"/>
          </p:cNvPicPr>
          <p:nvPr/>
        </p:nvPicPr>
        <p:blipFill>
          <a:blip r:embed="rId2"/>
          <a:stretch>
            <a:fillRect/>
          </a:stretch>
        </p:blipFill>
        <p:spPr>
          <a:xfrm>
            <a:off x="424905" y="962839"/>
            <a:ext cx="8316416" cy="5866960"/>
          </a:xfrm>
          <a:prstGeom prst="rect">
            <a:avLst/>
          </a:prstGeom>
        </p:spPr>
      </p:pic>
    </p:spTree>
    <p:extLst>
      <p:ext uri="{BB962C8B-B14F-4D97-AF65-F5344CB8AC3E}">
        <p14:creationId xmlns:p14="http://schemas.microsoft.com/office/powerpoint/2010/main" val="1965665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Domain 1: </a:t>
            </a:r>
            <a:r>
              <a:rPr lang="de-DE" dirty="0" err="1"/>
              <a:t>Students</a:t>
            </a:r>
            <a:r>
              <a:rPr lang="de-DE" dirty="0"/>
              <a:t> – </a:t>
            </a:r>
            <a:r>
              <a:rPr lang="de-DE" sz="2000" dirty="0" err="1"/>
              <a:t>underlying</a:t>
            </a:r>
            <a:r>
              <a:rPr lang="de-DE" sz="2000" dirty="0"/>
              <a:t> </a:t>
            </a:r>
            <a:r>
              <a:rPr lang="de-DE" sz="2000" dirty="0" err="1"/>
              <a:t>assumptions</a:t>
            </a:r>
            <a:endParaRPr lang="de-DE" dirty="0"/>
          </a:p>
        </p:txBody>
      </p:sp>
      <p:sp>
        <p:nvSpPr>
          <p:cNvPr id="3" name="Inhaltsplatzhalter 2"/>
          <p:cNvSpPr>
            <a:spLocks noGrp="1"/>
          </p:cNvSpPr>
          <p:nvPr>
            <p:ph idx="1"/>
          </p:nvPr>
        </p:nvSpPr>
        <p:spPr>
          <a:xfrm>
            <a:off x="457200" y="1600200"/>
            <a:ext cx="8156575" cy="4319587"/>
          </a:xfrm>
        </p:spPr>
        <p:txBody>
          <a:bodyPr/>
          <a:lstStyle/>
          <a:p>
            <a:pPr marL="342900" indent="-342900">
              <a:buFont typeface="Arial" panose="020B0604020202020204" pitchFamily="34" charset="0"/>
              <a:buChar char="•"/>
            </a:pPr>
            <a:r>
              <a:rPr lang="de-DE" sz="2000" dirty="0" err="1"/>
              <a:t>previous</a:t>
            </a:r>
            <a:r>
              <a:rPr lang="de-DE" sz="2000" dirty="0"/>
              <a:t> </a:t>
            </a:r>
            <a:r>
              <a:rPr lang="de-DE" sz="2000" dirty="0" err="1"/>
              <a:t>knowledge</a:t>
            </a:r>
            <a:r>
              <a:rPr lang="de-DE" sz="2000" dirty="0"/>
              <a:t> </a:t>
            </a:r>
            <a:r>
              <a:rPr lang="de-DE" sz="2000" dirty="0" err="1"/>
              <a:t>of</a:t>
            </a:r>
            <a:r>
              <a:rPr lang="de-DE" sz="2000" dirty="0"/>
              <a:t> </a:t>
            </a:r>
            <a:r>
              <a:rPr lang="de-DE" sz="2000" dirty="0" err="1"/>
              <a:t>previous</a:t>
            </a:r>
            <a:r>
              <a:rPr lang="de-DE" sz="2000" dirty="0"/>
              <a:t> </a:t>
            </a:r>
            <a:r>
              <a:rPr lang="de-DE" sz="2000" dirty="0" err="1"/>
              <a:t>school</a:t>
            </a:r>
            <a:r>
              <a:rPr lang="de-DE" sz="2000" dirty="0"/>
              <a:t> </a:t>
            </a:r>
            <a:r>
              <a:rPr lang="de-DE" sz="2000" dirty="0" err="1"/>
              <a:t>year</a:t>
            </a:r>
            <a:r>
              <a:rPr lang="de-DE" sz="2000" dirty="0"/>
              <a:t>, </a:t>
            </a:r>
            <a:r>
              <a:rPr lang="de-DE" sz="2000" dirty="0" err="1"/>
              <a:t>own</a:t>
            </a:r>
            <a:r>
              <a:rPr lang="de-DE" sz="2000" dirty="0"/>
              <a:t> </a:t>
            </a:r>
            <a:r>
              <a:rPr lang="de-DE" sz="2000" dirty="0" err="1"/>
              <a:t>culture</a:t>
            </a:r>
            <a:r>
              <a:rPr lang="de-DE" sz="2000" dirty="0"/>
              <a:t>, </a:t>
            </a:r>
            <a:r>
              <a:rPr lang="de-DE" sz="2000" dirty="0" err="1"/>
              <a:t>home</a:t>
            </a:r>
            <a:r>
              <a:rPr lang="de-DE" sz="2000" dirty="0"/>
              <a:t>, </a:t>
            </a:r>
            <a:r>
              <a:rPr lang="de-DE" sz="2000" dirty="0" err="1"/>
              <a:t>television</a:t>
            </a:r>
            <a:r>
              <a:rPr lang="de-DE" sz="2000" dirty="0"/>
              <a:t>, </a:t>
            </a:r>
            <a:r>
              <a:rPr lang="de-DE" sz="2000" dirty="0" err="1"/>
              <a:t>etc</a:t>
            </a:r>
            <a:r>
              <a:rPr lang="de-DE" sz="2000" dirty="0"/>
              <a:t>;</a:t>
            </a:r>
          </a:p>
          <a:p>
            <a:pPr marL="342900" indent="-342900">
              <a:buFont typeface="Arial" panose="020B0604020202020204" pitchFamily="34" charset="0"/>
              <a:buChar char="•"/>
            </a:pPr>
            <a:r>
              <a:rPr lang="de-DE" sz="2000" dirty="0" err="1"/>
              <a:t>the</a:t>
            </a:r>
            <a:r>
              <a:rPr lang="de-DE" sz="2000" dirty="0"/>
              <a:t> </a:t>
            </a:r>
            <a:r>
              <a:rPr lang="de-DE" sz="2000" dirty="0" err="1"/>
              <a:t>expectations</a:t>
            </a:r>
            <a:r>
              <a:rPr lang="de-DE" sz="2000" dirty="0"/>
              <a:t> </a:t>
            </a:r>
            <a:r>
              <a:rPr lang="de-DE" sz="2000" dirty="0" err="1"/>
              <a:t>of</a:t>
            </a:r>
            <a:r>
              <a:rPr lang="de-DE" sz="2000" dirty="0"/>
              <a:t> </a:t>
            </a:r>
            <a:r>
              <a:rPr lang="de-DE" sz="2000" dirty="0" err="1"/>
              <a:t>the</a:t>
            </a:r>
            <a:r>
              <a:rPr lang="de-DE" sz="2000" dirty="0"/>
              <a:t> </a:t>
            </a:r>
            <a:r>
              <a:rPr lang="de-DE" sz="2000" dirty="0" err="1"/>
              <a:t>family</a:t>
            </a:r>
            <a:r>
              <a:rPr lang="de-DE" sz="2000" dirty="0"/>
              <a:t>, </a:t>
            </a:r>
            <a:r>
              <a:rPr lang="de-DE" sz="2000" dirty="0" err="1"/>
              <a:t>of</a:t>
            </a:r>
            <a:r>
              <a:rPr lang="de-DE" sz="2000" dirty="0"/>
              <a:t> </a:t>
            </a:r>
            <a:r>
              <a:rPr lang="de-DE" sz="2000" dirty="0" err="1"/>
              <a:t>the</a:t>
            </a:r>
            <a:r>
              <a:rPr lang="de-DE" sz="2000" dirty="0"/>
              <a:t> </a:t>
            </a:r>
            <a:r>
              <a:rPr lang="de-DE" sz="2000" dirty="0" err="1"/>
              <a:t>peers</a:t>
            </a:r>
            <a:r>
              <a:rPr lang="de-DE" sz="2000" dirty="0"/>
              <a:t>, </a:t>
            </a:r>
            <a:r>
              <a:rPr lang="de-DE" sz="2000" dirty="0" err="1"/>
              <a:t>of</a:t>
            </a:r>
            <a:r>
              <a:rPr lang="de-DE" sz="2000" dirty="0"/>
              <a:t> </a:t>
            </a:r>
            <a:r>
              <a:rPr lang="de-DE" sz="2000" dirty="0" err="1"/>
              <a:t>the</a:t>
            </a:r>
            <a:r>
              <a:rPr lang="de-DE" sz="2000" dirty="0"/>
              <a:t> </a:t>
            </a:r>
            <a:r>
              <a:rPr lang="de-DE" sz="2000" dirty="0" err="1"/>
              <a:t>schools</a:t>
            </a:r>
            <a:r>
              <a:rPr lang="de-DE" sz="2000" dirty="0"/>
              <a:t>, </a:t>
            </a:r>
            <a:r>
              <a:rPr lang="de-DE" sz="2000" dirty="0" err="1"/>
              <a:t>of</a:t>
            </a:r>
            <a:r>
              <a:rPr lang="de-DE" sz="2000" dirty="0"/>
              <a:t> </a:t>
            </a:r>
            <a:r>
              <a:rPr lang="de-DE" sz="2000" dirty="0" err="1"/>
              <a:t>the</a:t>
            </a:r>
            <a:r>
              <a:rPr lang="de-DE" sz="2000" dirty="0"/>
              <a:t> </a:t>
            </a:r>
            <a:r>
              <a:rPr lang="de-DE" sz="2000" dirty="0" err="1"/>
              <a:t>teachers</a:t>
            </a:r>
            <a:r>
              <a:rPr lang="de-DE" sz="2000" dirty="0"/>
              <a:t>, </a:t>
            </a:r>
            <a:r>
              <a:rPr lang="de-DE" sz="2000" dirty="0" err="1"/>
              <a:t>of</a:t>
            </a:r>
            <a:r>
              <a:rPr lang="de-DE" sz="2000" dirty="0"/>
              <a:t> </a:t>
            </a:r>
            <a:r>
              <a:rPr lang="de-DE" sz="2000" dirty="0" err="1"/>
              <a:t>the</a:t>
            </a:r>
            <a:r>
              <a:rPr lang="de-DE" sz="2000" dirty="0"/>
              <a:t> </a:t>
            </a:r>
            <a:r>
              <a:rPr lang="de-DE" sz="2000" dirty="0" err="1"/>
              <a:t>media</a:t>
            </a:r>
            <a:r>
              <a:rPr lang="de-DE" sz="2000" dirty="0"/>
              <a:t> </a:t>
            </a:r>
            <a:r>
              <a:rPr lang="de-DE" sz="2000" dirty="0" err="1"/>
              <a:t>and</a:t>
            </a:r>
            <a:r>
              <a:rPr lang="de-DE" sz="2000" dirty="0"/>
              <a:t> </a:t>
            </a:r>
            <a:r>
              <a:rPr lang="de-DE" sz="2000" dirty="0" err="1"/>
              <a:t>of</a:t>
            </a:r>
            <a:r>
              <a:rPr lang="de-DE" sz="2000" dirty="0"/>
              <a:t> </a:t>
            </a:r>
            <a:r>
              <a:rPr lang="de-DE" sz="2000" dirty="0" err="1"/>
              <a:t>themselves</a:t>
            </a:r>
            <a:r>
              <a:rPr lang="de-DE" sz="2000" dirty="0"/>
              <a:t>; </a:t>
            </a:r>
          </a:p>
          <a:p>
            <a:pPr marL="342900" indent="-342900">
              <a:buFont typeface="Arial" panose="020B0604020202020204" pitchFamily="34" charset="0"/>
              <a:buChar char="•"/>
            </a:pPr>
            <a:r>
              <a:rPr lang="de-DE" sz="2000" dirty="0" err="1"/>
              <a:t>Expectations</a:t>
            </a:r>
            <a:r>
              <a:rPr lang="de-DE" sz="2000" dirty="0"/>
              <a:t> </a:t>
            </a:r>
            <a:r>
              <a:rPr lang="de-DE" sz="2000" dirty="0" err="1"/>
              <a:t>decisively</a:t>
            </a:r>
            <a:r>
              <a:rPr lang="de-DE" sz="2000" dirty="0"/>
              <a:t> </a:t>
            </a:r>
            <a:r>
              <a:rPr lang="de-DE" sz="2000" dirty="0" err="1"/>
              <a:t>determine</a:t>
            </a:r>
            <a:r>
              <a:rPr lang="de-DE" sz="2000" dirty="0"/>
              <a:t> </a:t>
            </a:r>
            <a:r>
              <a:rPr lang="de-DE" sz="2000" dirty="0" err="1"/>
              <a:t>the</a:t>
            </a:r>
            <a:r>
              <a:rPr lang="de-DE" sz="2000" dirty="0"/>
              <a:t> </a:t>
            </a:r>
            <a:r>
              <a:rPr lang="de-DE" sz="2000" dirty="0" err="1"/>
              <a:t>self-assessment</a:t>
            </a:r>
            <a:r>
              <a:rPr lang="de-DE" sz="2000" dirty="0"/>
              <a:t> </a:t>
            </a:r>
            <a:r>
              <a:rPr lang="de-DE" sz="2000" dirty="0" err="1"/>
              <a:t>of</a:t>
            </a:r>
            <a:r>
              <a:rPr lang="de-DE" sz="2000" dirty="0"/>
              <a:t> </a:t>
            </a:r>
            <a:r>
              <a:rPr lang="de-DE" sz="2000" dirty="0" err="1"/>
              <a:t>one's</a:t>
            </a:r>
            <a:r>
              <a:rPr lang="de-DE" sz="2000" dirty="0"/>
              <a:t> </a:t>
            </a:r>
            <a:r>
              <a:rPr lang="de-DE" sz="2000" dirty="0" err="1"/>
              <a:t>own</a:t>
            </a:r>
            <a:r>
              <a:rPr lang="de-DE" sz="2000" dirty="0"/>
              <a:t> </a:t>
            </a:r>
            <a:r>
              <a:rPr lang="de-DE" sz="2000" dirty="0" err="1"/>
              <a:t>performance</a:t>
            </a:r>
            <a:r>
              <a:rPr lang="de-DE" sz="2000" dirty="0"/>
              <a:t> </a:t>
            </a:r>
            <a:r>
              <a:rPr lang="de-DE" sz="2000" dirty="0" err="1"/>
              <a:t>level</a:t>
            </a:r>
            <a:r>
              <a:rPr lang="de-DE" sz="2000" dirty="0"/>
              <a:t>; </a:t>
            </a:r>
          </a:p>
          <a:p>
            <a:pPr marL="342900" indent="-342900">
              <a:buFont typeface="Arial" panose="020B0604020202020204" pitchFamily="34" charset="0"/>
              <a:buChar char="•"/>
            </a:pPr>
            <a:r>
              <a:rPr lang="de-DE" sz="2000" dirty="0" err="1"/>
              <a:t>the</a:t>
            </a:r>
            <a:r>
              <a:rPr lang="de-DE" sz="2000" dirty="0"/>
              <a:t> </a:t>
            </a:r>
            <a:r>
              <a:rPr lang="de-DE" sz="2000" dirty="0" err="1"/>
              <a:t>degree</a:t>
            </a:r>
            <a:r>
              <a:rPr lang="de-DE" sz="2000" dirty="0"/>
              <a:t> </a:t>
            </a:r>
            <a:r>
              <a:rPr lang="de-DE" sz="2000" dirty="0" err="1"/>
              <a:t>of</a:t>
            </a:r>
            <a:r>
              <a:rPr lang="de-DE" sz="2000" dirty="0"/>
              <a:t> </a:t>
            </a:r>
            <a:r>
              <a:rPr lang="de-DE" sz="2000" dirty="0" err="1"/>
              <a:t>openness</a:t>
            </a:r>
            <a:r>
              <a:rPr lang="de-DE" sz="2000" dirty="0"/>
              <a:t> </a:t>
            </a:r>
            <a:r>
              <a:rPr lang="de-DE" sz="2000" dirty="0" err="1"/>
              <a:t>to</a:t>
            </a:r>
            <a:r>
              <a:rPr lang="de-DE" sz="2000" dirty="0"/>
              <a:t> </a:t>
            </a:r>
            <a:r>
              <a:rPr lang="de-DE" sz="2000" dirty="0" err="1"/>
              <a:t>experience</a:t>
            </a:r>
            <a:r>
              <a:rPr lang="de-DE" sz="2000" dirty="0"/>
              <a:t>; </a:t>
            </a:r>
            <a:r>
              <a:rPr lang="de-DE" sz="2000" dirty="0" err="1"/>
              <a:t>evolving</a:t>
            </a:r>
            <a:r>
              <a:rPr lang="de-DE" sz="2000" dirty="0"/>
              <a:t> </a:t>
            </a:r>
            <a:r>
              <a:rPr lang="de-DE" sz="2000" dirty="0" err="1"/>
              <a:t>beliefs</a:t>
            </a:r>
            <a:r>
              <a:rPr lang="de-DE" sz="2000" dirty="0"/>
              <a:t> </a:t>
            </a:r>
            <a:r>
              <a:rPr lang="de-DE" sz="2000" dirty="0" err="1"/>
              <a:t>about</a:t>
            </a:r>
            <a:r>
              <a:rPr lang="de-DE" sz="2000" dirty="0"/>
              <a:t> </a:t>
            </a:r>
            <a:r>
              <a:rPr lang="de-DE" sz="2000" dirty="0" err="1"/>
              <a:t>the</a:t>
            </a:r>
            <a:r>
              <a:rPr lang="de-DE" sz="2000" dirty="0"/>
              <a:t> </a:t>
            </a:r>
            <a:r>
              <a:rPr lang="de-DE" sz="2000" dirty="0" err="1"/>
              <a:t>value</a:t>
            </a:r>
            <a:r>
              <a:rPr lang="de-DE" sz="2000" dirty="0"/>
              <a:t> </a:t>
            </a:r>
            <a:r>
              <a:rPr lang="de-DE" sz="2000" dirty="0" err="1"/>
              <a:t>and</a:t>
            </a:r>
            <a:r>
              <a:rPr lang="de-DE" sz="2000" dirty="0"/>
              <a:t> </a:t>
            </a:r>
            <a:r>
              <a:rPr lang="de-DE" sz="2000" dirty="0" err="1"/>
              <a:t>benefits</a:t>
            </a:r>
            <a:r>
              <a:rPr lang="de-DE" sz="2000" dirty="0"/>
              <a:t> </a:t>
            </a:r>
            <a:r>
              <a:rPr lang="de-DE" sz="2000" dirty="0" err="1"/>
              <a:t>of</a:t>
            </a:r>
            <a:r>
              <a:rPr lang="de-DE" sz="2000" dirty="0"/>
              <a:t> </a:t>
            </a:r>
            <a:r>
              <a:rPr lang="de-DE" sz="2000" dirty="0" err="1"/>
              <a:t>investing</a:t>
            </a:r>
            <a:r>
              <a:rPr lang="de-DE" sz="2000" dirty="0"/>
              <a:t> in </a:t>
            </a:r>
            <a:r>
              <a:rPr lang="de-DE" sz="2000" dirty="0" err="1"/>
              <a:t>learning</a:t>
            </a:r>
            <a:r>
              <a:rPr lang="de-DE" sz="2000" dirty="0"/>
              <a:t>;</a:t>
            </a:r>
            <a:endParaRPr lang="de-DE" sz="2300" dirty="0">
              <a:latin typeface="Arial"/>
              <a:cs typeface="Arial"/>
            </a:endParaRPr>
          </a:p>
          <a:p>
            <a:endParaRPr lang="de-DE" dirty="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Domain 1: </a:t>
            </a:r>
            <a:r>
              <a:rPr lang="de-DE" dirty="0" err="1"/>
              <a:t>Students</a:t>
            </a:r>
            <a:r>
              <a:rPr lang="de-DE" dirty="0"/>
              <a:t> </a:t>
            </a:r>
            <a:r>
              <a:rPr lang="de-DE" sz="2000" dirty="0" err="1">
                <a:solidFill>
                  <a:srgbClr val="808080"/>
                </a:solidFill>
              </a:rPr>
              <a:t>underlying</a:t>
            </a:r>
            <a:r>
              <a:rPr lang="de-DE" sz="2000" dirty="0">
                <a:solidFill>
                  <a:srgbClr val="808080"/>
                </a:solidFill>
              </a:rPr>
              <a:t> </a:t>
            </a:r>
            <a:r>
              <a:rPr lang="de-DE" sz="2000" dirty="0" err="1">
                <a:solidFill>
                  <a:srgbClr val="808080"/>
                </a:solidFill>
              </a:rPr>
              <a:t>assumptions</a:t>
            </a:r>
            <a:endParaRPr lang="de-DE" dirty="0"/>
          </a:p>
        </p:txBody>
      </p:sp>
      <p:sp>
        <p:nvSpPr>
          <p:cNvPr id="3" name="Inhaltsplatzhalter 2"/>
          <p:cNvSpPr>
            <a:spLocks noGrp="1"/>
          </p:cNvSpPr>
          <p:nvPr>
            <p:ph idx="1"/>
          </p:nvPr>
        </p:nvSpPr>
        <p:spPr/>
        <p:txBody>
          <a:bodyPr/>
          <a:lstStyle/>
          <a:p>
            <a:pPr marL="342900" indent="-342900">
              <a:buFont typeface="Arial" panose="020B0604020202020204" pitchFamily="34" charset="0"/>
              <a:buChar char="•"/>
            </a:pPr>
            <a:r>
              <a:rPr lang="de-DE" sz="2000" dirty="0" err="1"/>
              <a:t>the</a:t>
            </a:r>
            <a:r>
              <a:rPr lang="de-DE" sz="2000" dirty="0"/>
              <a:t> </a:t>
            </a:r>
            <a:r>
              <a:rPr lang="de-DE" sz="2000" dirty="0" err="1"/>
              <a:t>commitment</a:t>
            </a:r>
            <a:r>
              <a:rPr lang="de-DE" sz="2000" dirty="0"/>
              <a:t> (</a:t>
            </a:r>
            <a:r>
              <a:rPr lang="de-DE" sz="2000" dirty="0" err="1"/>
              <a:t>motivation</a:t>
            </a:r>
            <a:r>
              <a:rPr lang="de-DE" sz="2000" dirty="0"/>
              <a:t>) </a:t>
            </a:r>
            <a:r>
              <a:rPr lang="de-DE" sz="2000" dirty="0" err="1"/>
              <a:t>that</a:t>
            </a:r>
            <a:r>
              <a:rPr lang="de-DE" sz="2000" dirty="0"/>
              <a:t> </a:t>
            </a:r>
            <a:r>
              <a:rPr lang="de-DE" sz="2000" dirty="0" err="1"/>
              <a:t>can</a:t>
            </a:r>
            <a:r>
              <a:rPr lang="de-DE" sz="2000" dirty="0"/>
              <a:t> </a:t>
            </a:r>
            <a:r>
              <a:rPr lang="de-DE" sz="2000" dirty="0" err="1"/>
              <a:t>be</a:t>
            </a:r>
            <a:r>
              <a:rPr lang="de-DE" sz="2000" dirty="0"/>
              <a:t> </a:t>
            </a:r>
            <a:r>
              <a:rPr lang="de-DE" sz="2000" dirty="0" err="1"/>
              <a:t>influenced</a:t>
            </a:r>
            <a:r>
              <a:rPr lang="de-DE" sz="2000" dirty="0"/>
              <a:t> </a:t>
            </a:r>
            <a:r>
              <a:rPr lang="de-DE" sz="2000" dirty="0" err="1"/>
              <a:t>by</a:t>
            </a:r>
            <a:r>
              <a:rPr lang="de-DE" sz="2000" dirty="0"/>
              <a:t> </a:t>
            </a:r>
            <a:r>
              <a:rPr lang="de-DE" sz="2000" dirty="0" err="1"/>
              <a:t>teachers</a:t>
            </a:r>
            <a:r>
              <a:rPr lang="de-DE" sz="2000" dirty="0"/>
              <a:t> </a:t>
            </a:r>
            <a:r>
              <a:rPr lang="de-DE" sz="2000" dirty="0" err="1"/>
              <a:t>through</a:t>
            </a:r>
            <a:r>
              <a:rPr lang="de-DE" sz="2000" dirty="0"/>
              <a:t> </a:t>
            </a:r>
            <a:r>
              <a:rPr lang="de-DE" sz="2000" dirty="0" err="1"/>
              <a:t>challenging</a:t>
            </a:r>
            <a:r>
              <a:rPr lang="de-DE" sz="2000" dirty="0"/>
              <a:t> </a:t>
            </a:r>
            <a:r>
              <a:rPr lang="de-DE" sz="2000" dirty="0" err="1"/>
              <a:t>content</a:t>
            </a:r>
            <a:r>
              <a:rPr lang="de-DE" sz="2000" dirty="0"/>
              <a:t>, </a:t>
            </a:r>
            <a:r>
              <a:rPr lang="de-DE" sz="2000" dirty="0" err="1"/>
              <a:t>higher</a:t>
            </a:r>
            <a:r>
              <a:rPr lang="de-DE" sz="2000" dirty="0"/>
              <a:t> </a:t>
            </a:r>
            <a:r>
              <a:rPr lang="de-DE" sz="2000" dirty="0" err="1"/>
              <a:t>expectations</a:t>
            </a:r>
            <a:r>
              <a:rPr lang="de-DE" sz="2000" dirty="0"/>
              <a:t> </a:t>
            </a:r>
            <a:r>
              <a:rPr lang="de-DE" sz="2000" dirty="0" err="1"/>
              <a:t>and</a:t>
            </a:r>
            <a:r>
              <a:rPr lang="de-DE" sz="2000" dirty="0"/>
              <a:t> </a:t>
            </a:r>
            <a:r>
              <a:rPr lang="de-DE" sz="2000" dirty="0" err="1"/>
              <a:t>successful</a:t>
            </a:r>
            <a:r>
              <a:rPr lang="de-DE" sz="2000" dirty="0"/>
              <a:t> </a:t>
            </a:r>
            <a:r>
              <a:rPr lang="de-DE" sz="2000" dirty="0" err="1"/>
              <a:t>methods</a:t>
            </a:r>
            <a:r>
              <a:rPr lang="de-DE" sz="2000" dirty="0"/>
              <a:t>; </a:t>
            </a:r>
          </a:p>
          <a:p>
            <a:pPr marL="342900" indent="-342900">
              <a:buFont typeface="Arial" panose="020B0604020202020204" pitchFamily="34" charset="0"/>
              <a:buChar char="•"/>
            </a:pPr>
            <a:r>
              <a:rPr lang="de-DE" sz="2000" dirty="0"/>
              <a:t>The </a:t>
            </a:r>
            <a:r>
              <a:rPr lang="de-DE" sz="2000" dirty="0" err="1"/>
              <a:t>ability</a:t>
            </a:r>
            <a:r>
              <a:rPr lang="de-DE" sz="2000" dirty="0"/>
              <a:t> </a:t>
            </a:r>
            <a:r>
              <a:rPr lang="de-DE" sz="2000" dirty="0" err="1"/>
              <a:t>to</a:t>
            </a:r>
            <a:r>
              <a:rPr lang="de-DE" sz="2000" dirty="0"/>
              <a:t> </a:t>
            </a:r>
            <a:r>
              <a:rPr lang="de-DE" sz="2000" dirty="0" err="1"/>
              <a:t>build</a:t>
            </a:r>
            <a:r>
              <a:rPr lang="de-DE" sz="2000" dirty="0"/>
              <a:t> </a:t>
            </a:r>
            <a:r>
              <a:rPr lang="de-DE" sz="2000" dirty="0" err="1"/>
              <a:t>both</a:t>
            </a:r>
            <a:r>
              <a:rPr lang="de-DE" sz="2000" dirty="0"/>
              <a:t> </a:t>
            </a:r>
            <a:r>
              <a:rPr lang="de-DE" sz="2000" dirty="0" err="1"/>
              <a:t>self</a:t>
            </a:r>
            <a:r>
              <a:rPr lang="de-DE" sz="2000" dirty="0"/>
              <a:t>-image </a:t>
            </a:r>
            <a:r>
              <a:rPr lang="de-DE" sz="2000" dirty="0" err="1"/>
              <a:t>and</a:t>
            </a:r>
            <a:r>
              <a:rPr lang="de-DE" sz="2000" dirty="0"/>
              <a:t> </a:t>
            </a:r>
            <a:r>
              <a:rPr lang="de-DE" sz="2000" dirty="0" err="1"/>
              <a:t>reputation</a:t>
            </a:r>
            <a:r>
              <a:rPr lang="de-DE" sz="2000" dirty="0"/>
              <a:t> </a:t>
            </a:r>
            <a:r>
              <a:rPr lang="de-DE" sz="2000" dirty="0" err="1"/>
              <a:t>as</a:t>
            </a:r>
            <a:r>
              <a:rPr lang="de-DE" sz="2000" dirty="0"/>
              <a:t> a </a:t>
            </a:r>
            <a:r>
              <a:rPr lang="de-DE" sz="2000" dirty="0" err="1"/>
              <a:t>learner</a:t>
            </a:r>
            <a:r>
              <a:rPr lang="de-DE" sz="2000" dirty="0"/>
              <a:t> </a:t>
            </a:r>
            <a:r>
              <a:rPr lang="de-DE" sz="2000" dirty="0" err="1"/>
              <a:t>from</a:t>
            </a:r>
            <a:r>
              <a:rPr lang="de-DE" sz="2000" dirty="0"/>
              <a:t> </a:t>
            </a:r>
            <a:r>
              <a:rPr lang="de-DE" sz="2000" dirty="0" err="1"/>
              <a:t>the</a:t>
            </a:r>
            <a:r>
              <a:rPr lang="de-DE" sz="2000" dirty="0"/>
              <a:t> </a:t>
            </a:r>
            <a:r>
              <a:rPr lang="de-DE" sz="2000" dirty="0" err="1"/>
              <a:t>point</a:t>
            </a:r>
            <a:r>
              <a:rPr lang="de-DE" sz="2000" dirty="0"/>
              <a:t> </a:t>
            </a:r>
            <a:r>
              <a:rPr lang="de-DE" sz="2000" dirty="0" err="1"/>
              <a:t>of</a:t>
            </a:r>
            <a:r>
              <a:rPr lang="de-DE" sz="2000" dirty="0"/>
              <a:t> </a:t>
            </a:r>
            <a:r>
              <a:rPr lang="de-DE" sz="2000" dirty="0" err="1"/>
              <a:t>the</a:t>
            </a:r>
            <a:r>
              <a:rPr lang="de-DE" sz="2000" dirty="0"/>
              <a:t> </a:t>
            </a:r>
            <a:r>
              <a:rPr lang="de-DE" sz="2000" dirty="0" err="1"/>
              <a:t>learning</a:t>
            </a:r>
            <a:r>
              <a:rPr lang="de-DE" sz="2000" dirty="0"/>
              <a:t> </a:t>
            </a:r>
            <a:r>
              <a:rPr lang="de-DE" sz="2000" dirty="0" err="1"/>
              <a:t>engagement</a:t>
            </a:r>
            <a:r>
              <a:rPr lang="de-DE" sz="2000" dirty="0"/>
              <a:t>. (</a:t>
            </a:r>
            <a:r>
              <a:rPr lang="de-DE" sz="2000" dirty="0" err="1"/>
              <a:t>see</a:t>
            </a:r>
            <a:r>
              <a:rPr lang="de-DE" sz="2000" dirty="0"/>
              <a:t> Hattie, p. 39)</a:t>
            </a:r>
            <a:endParaRPr lang="de-DE" sz="2300" dirty="0">
              <a:latin typeface="Arial"/>
              <a:cs typeface="Arial"/>
            </a:endParaRPr>
          </a:p>
          <a:p>
            <a:endParaRPr lang="de-DE" sz="2300" dirty="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Domain 2: Family </a:t>
            </a:r>
            <a:r>
              <a:rPr lang="de-DE" sz="2000" dirty="0" err="1">
                <a:solidFill>
                  <a:srgbClr val="808080"/>
                </a:solidFill>
              </a:rPr>
              <a:t>underlying</a:t>
            </a:r>
            <a:r>
              <a:rPr lang="de-DE" sz="2000" dirty="0">
                <a:solidFill>
                  <a:srgbClr val="808080"/>
                </a:solidFill>
              </a:rPr>
              <a:t> </a:t>
            </a:r>
            <a:r>
              <a:rPr lang="de-DE" sz="2000" dirty="0" err="1">
                <a:solidFill>
                  <a:srgbClr val="808080"/>
                </a:solidFill>
              </a:rPr>
              <a:t>assumptions</a:t>
            </a:r>
            <a:endParaRPr lang="de-DE" dirty="0"/>
          </a:p>
        </p:txBody>
      </p:sp>
      <p:sp>
        <p:nvSpPr>
          <p:cNvPr id="3" name="Inhaltsplatzhalter 2"/>
          <p:cNvSpPr>
            <a:spLocks noGrp="1"/>
          </p:cNvSpPr>
          <p:nvPr>
            <p:ph idx="1"/>
          </p:nvPr>
        </p:nvSpPr>
        <p:spPr/>
        <p:txBody>
          <a:bodyPr/>
          <a:lstStyle/>
          <a:p>
            <a:pPr marL="342900" indent="-342900">
              <a:buFont typeface="Arial" panose="020B0604020202020204" pitchFamily="34" charset="0"/>
              <a:buChar char="•"/>
            </a:pPr>
            <a:r>
              <a:rPr lang="de-DE" dirty="0" err="1"/>
              <a:t>Expectations</a:t>
            </a:r>
            <a:r>
              <a:rPr lang="de-DE" dirty="0"/>
              <a:t> </a:t>
            </a:r>
            <a:r>
              <a:rPr lang="de-DE" dirty="0" err="1"/>
              <a:t>and</a:t>
            </a:r>
            <a:r>
              <a:rPr lang="de-DE" dirty="0"/>
              <a:t> </a:t>
            </a:r>
            <a:r>
              <a:rPr lang="de-DE" dirty="0" err="1"/>
              <a:t>hopes</a:t>
            </a:r>
            <a:r>
              <a:rPr lang="de-DE" dirty="0"/>
              <a:t> </a:t>
            </a:r>
            <a:r>
              <a:rPr lang="de-DE" dirty="0" err="1"/>
              <a:t>of</a:t>
            </a:r>
            <a:r>
              <a:rPr lang="de-DE" dirty="0"/>
              <a:t> </a:t>
            </a:r>
            <a:r>
              <a:rPr lang="de-DE" dirty="0" err="1"/>
              <a:t>the</a:t>
            </a:r>
            <a:r>
              <a:rPr lang="de-DE" dirty="0"/>
              <a:t> </a:t>
            </a:r>
            <a:r>
              <a:rPr lang="de-DE" dirty="0" err="1"/>
              <a:t>parents</a:t>
            </a:r>
            <a:r>
              <a:rPr lang="de-DE" dirty="0"/>
              <a:t> </a:t>
            </a:r>
            <a:r>
              <a:rPr lang="de-DE" dirty="0" err="1"/>
              <a:t>for</a:t>
            </a:r>
            <a:r>
              <a:rPr lang="de-DE" dirty="0"/>
              <a:t> </a:t>
            </a:r>
            <a:r>
              <a:rPr lang="de-DE" dirty="0" err="1"/>
              <a:t>their</a:t>
            </a:r>
            <a:r>
              <a:rPr lang="de-DE" dirty="0"/>
              <a:t> </a:t>
            </a:r>
            <a:r>
              <a:rPr lang="de-DE" dirty="0" err="1"/>
              <a:t>child</a:t>
            </a:r>
            <a:r>
              <a:rPr lang="de-DE" dirty="0"/>
              <a:t> </a:t>
            </a:r>
          </a:p>
          <a:p>
            <a:pPr marL="342900" indent="-342900">
              <a:buFont typeface="Arial" panose="020B0604020202020204" pitchFamily="34" charset="0"/>
              <a:buChar char="•"/>
            </a:pPr>
            <a:r>
              <a:rPr lang="de-DE" dirty="0"/>
              <a:t>Knowledge </a:t>
            </a:r>
            <a:r>
              <a:rPr lang="de-DE" dirty="0" err="1"/>
              <a:t>of</a:t>
            </a:r>
            <a:r>
              <a:rPr lang="de-DE" dirty="0"/>
              <a:t> </a:t>
            </a:r>
            <a:r>
              <a:rPr lang="de-DE" dirty="0" err="1"/>
              <a:t>parents</a:t>
            </a:r>
            <a:r>
              <a:rPr lang="de-DE" dirty="0"/>
              <a:t> in </a:t>
            </a:r>
            <a:r>
              <a:rPr lang="de-DE" dirty="0" err="1"/>
              <a:t>the</a:t>
            </a:r>
            <a:r>
              <a:rPr lang="de-DE" dirty="0"/>
              <a:t> </a:t>
            </a:r>
            <a:r>
              <a:rPr lang="de-DE" dirty="0" err="1"/>
              <a:t>language</a:t>
            </a:r>
            <a:r>
              <a:rPr lang="de-DE" dirty="0"/>
              <a:t> </a:t>
            </a:r>
            <a:r>
              <a:rPr lang="de-DE" dirty="0" err="1"/>
              <a:t>of</a:t>
            </a:r>
            <a:r>
              <a:rPr lang="de-DE" dirty="0"/>
              <a:t> </a:t>
            </a:r>
            <a:r>
              <a:rPr lang="de-DE" dirty="0" err="1"/>
              <a:t>school</a:t>
            </a:r>
            <a:r>
              <a:rPr lang="de-DE" dirty="0"/>
              <a:t> </a:t>
            </a:r>
            <a:r>
              <a:rPr lang="de-DE" dirty="0" err="1"/>
              <a:t>education</a:t>
            </a:r>
            <a:endParaRPr lang="de-DE" dirty="0">
              <a:latin typeface="Arial"/>
              <a:cs typeface="Arial"/>
            </a:endParaRPr>
          </a:p>
          <a:p>
            <a:r>
              <a:rPr lang="de-DE" dirty="0">
                <a:latin typeface="Arial"/>
                <a:cs typeface="Arial"/>
              </a:rPr>
              <a:t>• Erwartungen und Hoffnungen der Eltern für ihr Kind</a:t>
            </a:r>
          </a:p>
          <a:p>
            <a:r>
              <a:rPr lang="de-DE" dirty="0">
                <a:latin typeface="Arial"/>
                <a:cs typeface="Arial"/>
              </a:rPr>
              <a:t>• Kenntnisse der Eltern in der Sprache der schulischen Bildung</a:t>
            </a:r>
          </a:p>
          <a:p>
            <a:endParaRPr lang="de-DE" dirty="0">
              <a:latin typeface="Arial"/>
              <a:cs typeface="Arial"/>
            </a:endParaRPr>
          </a:p>
          <a:p>
            <a:endParaRPr lang="de-DE"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Domain 3: School </a:t>
            </a:r>
            <a:r>
              <a:rPr lang="de-DE" sz="2000" dirty="0" err="1">
                <a:solidFill>
                  <a:srgbClr val="808080"/>
                </a:solidFill>
              </a:rPr>
              <a:t>underlying</a:t>
            </a:r>
            <a:r>
              <a:rPr lang="de-DE" sz="2000" dirty="0">
                <a:solidFill>
                  <a:srgbClr val="808080"/>
                </a:solidFill>
              </a:rPr>
              <a:t> </a:t>
            </a:r>
            <a:r>
              <a:rPr lang="de-DE" sz="2000" dirty="0" err="1">
                <a:solidFill>
                  <a:srgbClr val="808080"/>
                </a:solidFill>
              </a:rPr>
              <a:t>assumptions</a:t>
            </a:r>
            <a:endParaRPr lang="de-DE" dirty="0"/>
          </a:p>
        </p:txBody>
      </p:sp>
      <p:sp>
        <p:nvSpPr>
          <p:cNvPr id="3" name="Inhaltsplatzhalter 2"/>
          <p:cNvSpPr>
            <a:spLocks noGrp="1"/>
          </p:cNvSpPr>
          <p:nvPr>
            <p:ph idx="1"/>
          </p:nvPr>
        </p:nvSpPr>
        <p:spPr/>
        <p:txBody>
          <a:bodyPr/>
          <a:lstStyle/>
          <a:p>
            <a:pPr marL="177800" indent="-177800">
              <a:buFont typeface="Arial"/>
              <a:buChar char="•"/>
            </a:pPr>
            <a:r>
              <a:rPr lang="de-DE" dirty="0"/>
              <a:t>The </a:t>
            </a:r>
            <a:r>
              <a:rPr lang="de-DE" dirty="0" err="1"/>
              <a:t>climate</a:t>
            </a:r>
            <a:r>
              <a:rPr lang="de-DE" dirty="0"/>
              <a:t> in </a:t>
            </a:r>
            <a:r>
              <a:rPr lang="de-DE" dirty="0" err="1"/>
              <a:t>the</a:t>
            </a:r>
            <a:r>
              <a:rPr lang="de-DE" dirty="0"/>
              <a:t> </a:t>
            </a:r>
            <a:r>
              <a:rPr lang="de-DE" dirty="0" err="1"/>
              <a:t>class</a:t>
            </a:r>
            <a:r>
              <a:rPr lang="de-DE" dirty="0"/>
              <a:t>, </a:t>
            </a:r>
            <a:r>
              <a:rPr lang="de-DE" sz="1600" dirty="0" err="1"/>
              <a:t>for</a:t>
            </a:r>
            <a:r>
              <a:rPr lang="de-DE" sz="1600" dirty="0"/>
              <a:t> </a:t>
            </a:r>
            <a:r>
              <a:rPr lang="de-DE" sz="1600" dirty="0" err="1"/>
              <a:t>example</a:t>
            </a:r>
            <a:r>
              <a:rPr lang="de-DE" sz="1600" dirty="0"/>
              <a:t> </a:t>
            </a:r>
            <a:r>
              <a:rPr lang="de-DE" sz="1600" dirty="0" err="1"/>
              <a:t>the</a:t>
            </a:r>
            <a:r>
              <a:rPr lang="de-DE" sz="1600" dirty="0"/>
              <a:t> </a:t>
            </a:r>
            <a:r>
              <a:rPr lang="de-DE" sz="1600" dirty="0" err="1"/>
              <a:t>welcome</a:t>
            </a:r>
            <a:r>
              <a:rPr lang="de-DE" sz="1600" dirty="0"/>
              <a:t> </a:t>
            </a:r>
            <a:r>
              <a:rPr lang="de-DE" sz="1600" dirty="0" err="1"/>
              <a:t>of</a:t>
            </a:r>
            <a:r>
              <a:rPr lang="de-DE" sz="1600" dirty="0"/>
              <a:t> </a:t>
            </a:r>
            <a:r>
              <a:rPr lang="de-DE" sz="1600" dirty="0" err="1"/>
              <a:t>mistakes</a:t>
            </a:r>
            <a:r>
              <a:rPr lang="de-DE" sz="1600" dirty="0"/>
              <a:t> </a:t>
            </a:r>
            <a:r>
              <a:rPr lang="de-DE" sz="1600" dirty="0" err="1"/>
              <a:t>and</a:t>
            </a:r>
            <a:r>
              <a:rPr lang="de-DE" sz="1600" dirty="0"/>
              <a:t> </a:t>
            </a:r>
            <a:r>
              <a:rPr lang="de-DE" sz="1600" dirty="0" err="1"/>
              <a:t>the</a:t>
            </a:r>
            <a:r>
              <a:rPr lang="de-DE" sz="1600" dirty="0"/>
              <a:t> </a:t>
            </a:r>
            <a:r>
              <a:rPr lang="de-DE" sz="1600" dirty="0" err="1"/>
              <a:t>provision</a:t>
            </a:r>
            <a:r>
              <a:rPr lang="de-DE" sz="1600" dirty="0"/>
              <a:t> </a:t>
            </a:r>
            <a:r>
              <a:rPr lang="de-DE" sz="1600" dirty="0" err="1"/>
              <a:t>of</a:t>
            </a:r>
            <a:r>
              <a:rPr lang="de-DE" sz="1600" dirty="0"/>
              <a:t> a </a:t>
            </a:r>
            <a:r>
              <a:rPr lang="de-DE" sz="1600" dirty="0" err="1"/>
              <a:t>safe</a:t>
            </a:r>
            <a:r>
              <a:rPr lang="de-DE" sz="1600" dirty="0"/>
              <a:t>, </a:t>
            </a:r>
            <a:r>
              <a:rPr lang="de-DE" sz="1600" dirty="0" err="1"/>
              <a:t>caring</a:t>
            </a:r>
            <a:r>
              <a:rPr lang="de-DE" sz="1600" dirty="0"/>
              <a:t> </a:t>
            </a:r>
            <a:r>
              <a:rPr lang="de-DE" sz="1600" dirty="0" err="1"/>
              <a:t>environment</a:t>
            </a:r>
            <a:r>
              <a:rPr lang="de-DE" sz="1600" dirty="0"/>
              <a:t> </a:t>
            </a:r>
            <a:endParaRPr lang="de-DE" dirty="0"/>
          </a:p>
          <a:p>
            <a:pPr marL="177800" indent="-177800">
              <a:buFont typeface="Arial"/>
              <a:buChar char="•"/>
            </a:pPr>
            <a:r>
              <a:rPr lang="de-DE" dirty="0" err="1"/>
              <a:t>influences</a:t>
            </a:r>
            <a:r>
              <a:rPr lang="de-DE" dirty="0"/>
              <a:t> </a:t>
            </a:r>
            <a:r>
              <a:rPr lang="de-DE" dirty="0" err="1"/>
              <a:t>of</a:t>
            </a:r>
            <a:r>
              <a:rPr lang="de-DE" dirty="0"/>
              <a:t> </a:t>
            </a:r>
            <a:r>
              <a:rPr lang="de-DE" dirty="0" err="1"/>
              <a:t>peers</a:t>
            </a:r>
            <a:r>
              <a:rPr lang="de-DE" dirty="0"/>
              <a:t>, </a:t>
            </a:r>
          </a:p>
          <a:p>
            <a:pPr marL="177800" indent="-177800">
              <a:buFont typeface="Arial"/>
              <a:buChar char="•"/>
            </a:pPr>
            <a:r>
              <a:rPr lang="de-DE" dirty="0"/>
              <a:t>Class </a:t>
            </a:r>
            <a:r>
              <a:rPr lang="de-DE" dirty="0" err="1"/>
              <a:t>size</a:t>
            </a:r>
            <a:r>
              <a:rPr lang="de-DE" dirty="0"/>
              <a:t>, </a:t>
            </a:r>
          </a:p>
          <a:p>
            <a:pPr marL="177800" indent="-177800">
              <a:buFont typeface="Arial"/>
              <a:buChar char="•"/>
            </a:pPr>
            <a:r>
              <a:rPr lang="de-DE" dirty="0" err="1"/>
              <a:t>Differences</a:t>
            </a:r>
            <a:r>
              <a:rPr lang="de-DE" dirty="0"/>
              <a:t> in </a:t>
            </a:r>
            <a:r>
              <a:rPr lang="de-DE" dirty="0" err="1"/>
              <a:t>the</a:t>
            </a:r>
            <a:r>
              <a:rPr lang="de-DE" dirty="0"/>
              <a:t> </a:t>
            </a:r>
            <a:r>
              <a:rPr lang="de-DE" dirty="0" err="1"/>
              <a:t>timetables</a:t>
            </a:r>
            <a:r>
              <a:rPr lang="de-DE" dirty="0"/>
              <a:t>,  </a:t>
            </a:r>
          </a:p>
          <a:p>
            <a:pPr marL="177800" indent="-177800">
              <a:buFont typeface="Arial"/>
              <a:buChar char="•"/>
            </a:pPr>
            <a:r>
              <a:rPr lang="de-DE" dirty="0"/>
              <a:t>performance-</a:t>
            </a:r>
            <a:r>
              <a:rPr lang="de-DE" dirty="0" err="1"/>
              <a:t>differentiating</a:t>
            </a:r>
            <a:r>
              <a:rPr lang="de-DE" dirty="0"/>
              <a:t> </a:t>
            </a:r>
            <a:r>
              <a:rPr lang="de-DE" dirty="0" err="1"/>
              <a:t>class</a:t>
            </a:r>
            <a:r>
              <a:rPr lang="de-DE" dirty="0"/>
              <a:t> </a:t>
            </a:r>
            <a:r>
              <a:rPr lang="de-DE" dirty="0" err="1"/>
              <a:t>formation</a:t>
            </a:r>
            <a:r>
              <a:rPr lang="de-DE" dirty="0"/>
              <a:t>, </a:t>
            </a:r>
          </a:p>
          <a:p>
            <a:pPr marL="177800" indent="-177800">
              <a:buFont typeface="Arial"/>
              <a:buChar char="•"/>
            </a:pPr>
            <a:r>
              <a:rPr lang="de-DE" dirty="0"/>
              <a:t>School </a:t>
            </a:r>
            <a:r>
              <a:rPr lang="de-DE" dirty="0" err="1"/>
              <a:t>Finance</a:t>
            </a:r>
            <a:r>
              <a:rPr lang="de-DE" dirty="0"/>
              <a:t>, </a:t>
            </a:r>
          </a:p>
          <a:p>
            <a:pPr marL="177800" indent="-177800">
              <a:buFont typeface="Arial"/>
              <a:buChar char="•"/>
            </a:pPr>
            <a:r>
              <a:rPr lang="de-DE" dirty="0" err="1"/>
              <a:t>school</a:t>
            </a:r>
            <a:r>
              <a:rPr lang="de-DE" dirty="0"/>
              <a:t> </a:t>
            </a:r>
            <a:r>
              <a:rPr lang="de-DE" dirty="0" err="1"/>
              <a:t>uniforms</a:t>
            </a:r>
            <a:r>
              <a:rPr lang="de-DE" dirty="0"/>
              <a:t> </a:t>
            </a:r>
          </a:p>
          <a:p>
            <a:endParaRPr lang="de-DE"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Domain 4: </a:t>
            </a:r>
            <a:r>
              <a:rPr lang="de-DE" dirty="0" err="1"/>
              <a:t>Teacher</a:t>
            </a:r>
            <a:r>
              <a:rPr lang="de-DE" dirty="0"/>
              <a:t> </a:t>
            </a:r>
            <a:r>
              <a:rPr lang="de-DE" sz="2000" dirty="0" err="1">
                <a:solidFill>
                  <a:srgbClr val="808080"/>
                </a:solidFill>
              </a:rPr>
              <a:t>underlying</a:t>
            </a:r>
            <a:r>
              <a:rPr lang="de-DE" sz="2000" dirty="0">
                <a:solidFill>
                  <a:srgbClr val="808080"/>
                </a:solidFill>
              </a:rPr>
              <a:t> </a:t>
            </a:r>
            <a:r>
              <a:rPr lang="de-DE" sz="2000" dirty="0" err="1">
                <a:solidFill>
                  <a:srgbClr val="808080"/>
                </a:solidFill>
              </a:rPr>
              <a:t>assumptions</a:t>
            </a:r>
            <a:endParaRPr lang="de-DE" dirty="0"/>
          </a:p>
        </p:txBody>
      </p:sp>
      <p:sp>
        <p:nvSpPr>
          <p:cNvPr id="3" name="Inhaltsplatzhalter 2"/>
          <p:cNvSpPr>
            <a:spLocks noGrp="1"/>
          </p:cNvSpPr>
          <p:nvPr>
            <p:ph idx="1"/>
          </p:nvPr>
        </p:nvSpPr>
        <p:spPr/>
        <p:txBody>
          <a:bodyPr/>
          <a:lstStyle/>
          <a:p>
            <a:pPr marL="177800" indent="-177800">
              <a:buFont typeface="Arial"/>
              <a:buChar char="•"/>
            </a:pPr>
            <a:r>
              <a:rPr lang="de-DE" dirty="0" err="1"/>
              <a:t>the</a:t>
            </a:r>
            <a:r>
              <a:rPr lang="de-DE" dirty="0"/>
              <a:t> </a:t>
            </a:r>
            <a:r>
              <a:rPr lang="de-DE" dirty="0" err="1"/>
              <a:t>quality</a:t>
            </a:r>
            <a:r>
              <a:rPr lang="de-DE" dirty="0"/>
              <a:t> </a:t>
            </a:r>
            <a:r>
              <a:rPr lang="de-DE" dirty="0" err="1"/>
              <a:t>of</a:t>
            </a:r>
            <a:r>
              <a:rPr lang="de-DE" dirty="0"/>
              <a:t> </a:t>
            </a:r>
            <a:r>
              <a:rPr lang="de-DE" dirty="0" err="1"/>
              <a:t>learning</a:t>
            </a:r>
            <a:r>
              <a:rPr lang="de-DE" dirty="0"/>
              <a:t> - </a:t>
            </a:r>
            <a:r>
              <a:rPr lang="de-DE" dirty="0" err="1"/>
              <a:t>as</a:t>
            </a:r>
            <a:r>
              <a:rPr lang="de-DE" dirty="0"/>
              <a:t> </a:t>
            </a:r>
            <a:r>
              <a:rPr lang="de-DE" dirty="0" err="1"/>
              <a:t>perceived</a:t>
            </a:r>
            <a:r>
              <a:rPr lang="de-DE" dirty="0"/>
              <a:t> </a:t>
            </a:r>
            <a:r>
              <a:rPr lang="de-DE" dirty="0" err="1"/>
              <a:t>by</a:t>
            </a:r>
            <a:r>
              <a:rPr lang="de-DE" dirty="0"/>
              <a:t> </a:t>
            </a:r>
            <a:r>
              <a:rPr lang="de-DE" dirty="0" err="1"/>
              <a:t>the</a:t>
            </a:r>
            <a:r>
              <a:rPr lang="de-DE" dirty="0"/>
              <a:t> </a:t>
            </a:r>
            <a:r>
              <a:rPr lang="de-DE" dirty="0" err="1"/>
              <a:t>learners</a:t>
            </a:r>
            <a:r>
              <a:rPr lang="de-DE" dirty="0"/>
              <a:t> </a:t>
            </a:r>
          </a:p>
          <a:p>
            <a:pPr marL="177800" indent="-177800">
              <a:buFont typeface="Arial"/>
              <a:buChar char="•"/>
            </a:pPr>
            <a:r>
              <a:rPr lang="de-DE" dirty="0" err="1"/>
              <a:t>Teachers</a:t>
            </a:r>
            <a:r>
              <a:rPr lang="de-DE" dirty="0"/>
              <a:t>' </a:t>
            </a:r>
            <a:r>
              <a:rPr lang="de-DE" dirty="0" err="1"/>
              <a:t>expectations</a:t>
            </a:r>
            <a:r>
              <a:rPr lang="de-DE" dirty="0"/>
              <a:t> </a:t>
            </a:r>
            <a:r>
              <a:rPr lang="de-DE" dirty="0" err="1"/>
              <a:t>and</a:t>
            </a:r>
            <a:r>
              <a:rPr lang="de-DE" dirty="0"/>
              <a:t> </a:t>
            </a:r>
            <a:r>
              <a:rPr lang="de-DE" dirty="0" err="1"/>
              <a:t>views</a:t>
            </a:r>
            <a:r>
              <a:rPr lang="de-DE" dirty="0"/>
              <a:t> </a:t>
            </a:r>
            <a:r>
              <a:rPr lang="de-DE" dirty="0" err="1"/>
              <a:t>regarding</a:t>
            </a:r>
            <a:r>
              <a:rPr lang="de-DE" dirty="0"/>
              <a:t> </a:t>
            </a:r>
            <a:r>
              <a:rPr lang="de-DE" dirty="0" err="1"/>
              <a:t>teaching</a:t>
            </a:r>
            <a:r>
              <a:rPr lang="de-DE" dirty="0"/>
              <a:t>, </a:t>
            </a:r>
            <a:r>
              <a:rPr lang="de-DE" dirty="0" err="1"/>
              <a:t>learning</a:t>
            </a:r>
            <a:r>
              <a:rPr lang="de-DE" dirty="0"/>
              <a:t>, </a:t>
            </a:r>
            <a:r>
              <a:rPr lang="de-DE" dirty="0" err="1"/>
              <a:t>assessment</a:t>
            </a:r>
            <a:r>
              <a:rPr lang="de-DE" dirty="0"/>
              <a:t> </a:t>
            </a:r>
          </a:p>
          <a:p>
            <a:pPr marL="841375" lvl="1" indent="-177800">
              <a:buFont typeface="Arial"/>
              <a:buChar char="•"/>
            </a:pPr>
            <a:r>
              <a:rPr lang="de-DE" sz="2000" dirty="0" err="1"/>
              <a:t>To</a:t>
            </a:r>
            <a:r>
              <a:rPr lang="de-DE" sz="2000" dirty="0"/>
              <a:t> </a:t>
            </a:r>
            <a:r>
              <a:rPr lang="de-DE" sz="2000" dirty="0" err="1"/>
              <a:t>what</a:t>
            </a:r>
            <a:r>
              <a:rPr lang="de-DE" sz="2000" dirty="0"/>
              <a:t> </a:t>
            </a:r>
            <a:r>
              <a:rPr lang="de-DE" sz="2000" dirty="0" err="1"/>
              <a:t>extent</a:t>
            </a:r>
            <a:r>
              <a:rPr lang="de-DE" sz="2000" dirty="0"/>
              <a:t> </a:t>
            </a:r>
            <a:r>
              <a:rPr lang="de-DE" sz="2000" dirty="0" err="1"/>
              <a:t>learners</a:t>
            </a:r>
            <a:r>
              <a:rPr lang="de-DE" sz="2000" dirty="0"/>
              <a:t> </a:t>
            </a:r>
            <a:r>
              <a:rPr lang="de-DE" sz="2000" dirty="0" err="1"/>
              <a:t>can</a:t>
            </a:r>
            <a:r>
              <a:rPr lang="de-DE" sz="2000" dirty="0"/>
              <a:t> </a:t>
            </a:r>
            <a:r>
              <a:rPr lang="de-DE" sz="2000" dirty="0" err="1"/>
              <a:t>make</a:t>
            </a:r>
            <a:r>
              <a:rPr lang="de-DE" sz="2000" dirty="0"/>
              <a:t> </a:t>
            </a:r>
            <a:r>
              <a:rPr lang="de-DE" sz="2000" dirty="0" err="1"/>
              <a:t>progress</a:t>
            </a:r>
            <a:r>
              <a:rPr lang="de-DE" sz="2000" dirty="0"/>
              <a:t> </a:t>
            </a:r>
          </a:p>
          <a:p>
            <a:pPr marL="841375" lvl="1" indent="-177800">
              <a:buFont typeface="Arial"/>
              <a:buChar char="•"/>
            </a:pPr>
            <a:r>
              <a:rPr lang="de-DE" sz="2000" dirty="0" err="1"/>
              <a:t>whether</a:t>
            </a:r>
            <a:r>
              <a:rPr lang="de-DE" sz="2000" dirty="0"/>
              <a:t> </a:t>
            </a:r>
            <a:r>
              <a:rPr lang="de-DE" sz="2000" dirty="0" err="1"/>
              <a:t>the</a:t>
            </a:r>
            <a:r>
              <a:rPr lang="de-DE" sz="2000" dirty="0"/>
              <a:t> </a:t>
            </a:r>
            <a:r>
              <a:rPr lang="de-DE" sz="2000" dirty="0" err="1"/>
              <a:t>achievements</a:t>
            </a:r>
            <a:r>
              <a:rPr lang="de-DE" sz="2000" dirty="0"/>
              <a:t> </a:t>
            </a:r>
            <a:r>
              <a:rPr lang="de-DE" sz="2000" dirty="0" err="1"/>
              <a:t>of</a:t>
            </a:r>
            <a:r>
              <a:rPr lang="de-DE" sz="2000" dirty="0"/>
              <a:t> all </a:t>
            </a:r>
            <a:r>
              <a:rPr lang="de-DE" sz="2000" dirty="0" err="1"/>
              <a:t>can</a:t>
            </a:r>
            <a:r>
              <a:rPr lang="de-DE" sz="2000" dirty="0"/>
              <a:t> </a:t>
            </a:r>
            <a:r>
              <a:rPr lang="de-DE" sz="2000" dirty="0" err="1"/>
              <a:t>be</a:t>
            </a:r>
            <a:r>
              <a:rPr lang="de-DE" sz="2000" dirty="0"/>
              <a:t> </a:t>
            </a:r>
            <a:r>
              <a:rPr lang="de-DE" sz="2000" dirty="0" err="1"/>
              <a:t>changed</a:t>
            </a:r>
            <a:r>
              <a:rPr lang="de-DE" sz="2000" dirty="0"/>
              <a:t> </a:t>
            </a:r>
            <a:r>
              <a:rPr lang="de-DE" sz="2000" dirty="0" err="1"/>
              <a:t>and</a:t>
            </a:r>
            <a:r>
              <a:rPr lang="de-DE" sz="2000" dirty="0"/>
              <a:t> </a:t>
            </a:r>
          </a:p>
          <a:p>
            <a:pPr marL="841375" lvl="1" indent="-177800">
              <a:buFont typeface="Arial"/>
              <a:buChar char="•"/>
            </a:pPr>
            <a:r>
              <a:rPr lang="de-DE" sz="2000" dirty="0" err="1"/>
              <a:t>whether</a:t>
            </a:r>
            <a:r>
              <a:rPr lang="de-DE" sz="2000" dirty="0"/>
              <a:t> a </a:t>
            </a:r>
            <a:r>
              <a:rPr lang="de-DE" sz="2000" dirty="0" err="1"/>
              <a:t>learning</a:t>
            </a:r>
            <a:r>
              <a:rPr lang="de-DE" sz="2000" dirty="0"/>
              <a:t> </a:t>
            </a:r>
            <a:r>
              <a:rPr lang="de-DE" sz="2000" dirty="0" err="1"/>
              <a:t>progress</a:t>
            </a:r>
            <a:r>
              <a:rPr lang="de-DE" sz="2000" dirty="0"/>
              <a:t> </a:t>
            </a:r>
            <a:r>
              <a:rPr lang="de-DE" sz="2000" dirty="0" err="1"/>
              <a:t>is</a:t>
            </a:r>
            <a:r>
              <a:rPr lang="de-DE" sz="2000" dirty="0"/>
              <a:t> </a:t>
            </a:r>
            <a:r>
              <a:rPr lang="de-DE" sz="2000" dirty="0" err="1"/>
              <a:t>perceived</a:t>
            </a:r>
            <a:r>
              <a:rPr lang="de-DE" sz="2000" dirty="0"/>
              <a:t> </a:t>
            </a:r>
            <a:r>
              <a:rPr lang="de-DE" sz="2000" dirty="0" err="1"/>
              <a:t>and</a:t>
            </a:r>
            <a:r>
              <a:rPr lang="de-DE" sz="2000" dirty="0"/>
              <a:t> </a:t>
            </a:r>
            <a:r>
              <a:rPr lang="de-DE" sz="2000" dirty="0" err="1"/>
              <a:t>pronounced</a:t>
            </a:r>
            <a:r>
              <a:rPr lang="de-DE" sz="2000" dirty="0"/>
              <a:t> </a:t>
            </a:r>
            <a:r>
              <a:rPr lang="de-DE" sz="2000" dirty="0" err="1"/>
              <a:t>by</a:t>
            </a:r>
            <a:r>
              <a:rPr lang="de-DE" sz="2000" dirty="0"/>
              <a:t> </a:t>
            </a:r>
            <a:r>
              <a:rPr lang="de-DE" sz="2000" dirty="0" err="1"/>
              <a:t>the</a:t>
            </a:r>
            <a:r>
              <a:rPr lang="de-DE" sz="2000" dirty="0"/>
              <a:t> </a:t>
            </a:r>
            <a:r>
              <a:rPr lang="de-DE" sz="2000" dirty="0" err="1"/>
              <a:t>teacher</a:t>
            </a:r>
            <a:r>
              <a:rPr lang="de-DE" sz="2000" dirty="0"/>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Hattie-Study </a:t>
            </a:r>
            <a:endParaRPr lang="de-DE" dirty="0"/>
          </a:p>
        </p:txBody>
      </p:sp>
      <p:sp>
        <p:nvSpPr>
          <p:cNvPr id="3" name="Inhaltsplatzhalter 2"/>
          <p:cNvSpPr>
            <a:spLocks noGrp="1"/>
          </p:cNvSpPr>
          <p:nvPr>
            <p:ph idx="1"/>
          </p:nvPr>
        </p:nvSpPr>
        <p:spPr/>
        <p:txBody>
          <a:bodyPr/>
          <a:lstStyle/>
          <a:p>
            <a:r>
              <a:rPr lang="de-DE" dirty="0" err="1"/>
              <a:t>Introduction</a:t>
            </a:r>
            <a:endParaRPr lang="de-DE" dirty="0"/>
          </a:p>
          <a:p>
            <a:pPr marL="1120775" lvl="1" indent="-457200">
              <a:buAutoNum type="arabicPeriod"/>
            </a:pPr>
            <a:r>
              <a:rPr lang="de-DE" sz="2800" dirty="0" err="1"/>
              <a:t>Preliminary</a:t>
            </a:r>
            <a:r>
              <a:rPr lang="de-DE" sz="2800" dirty="0"/>
              <a:t> </a:t>
            </a:r>
            <a:r>
              <a:rPr lang="de-DE" sz="2800" dirty="0" err="1"/>
              <a:t>Estimate</a:t>
            </a:r>
            <a:endParaRPr lang="de-DE" sz="2800" dirty="0"/>
          </a:p>
          <a:p>
            <a:pPr marL="1120775" lvl="1" indent="-457200">
              <a:buAutoNum type="arabicPeriod"/>
            </a:pPr>
            <a:r>
              <a:rPr lang="de-DE" sz="2800" dirty="0" err="1"/>
              <a:t>Presentation</a:t>
            </a:r>
            <a:r>
              <a:rPr lang="de-DE" sz="2800" dirty="0"/>
              <a:t> </a:t>
            </a:r>
            <a:r>
              <a:rPr lang="de-DE" sz="2800" dirty="0" err="1"/>
              <a:t>of</a:t>
            </a:r>
            <a:r>
              <a:rPr lang="de-DE" sz="2800" dirty="0"/>
              <a:t> </a:t>
            </a:r>
            <a:r>
              <a:rPr lang="de-DE" sz="2800" dirty="0" err="1"/>
              <a:t>the</a:t>
            </a:r>
            <a:r>
              <a:rPr lang="de-DE" sz="2800" dirty="0"/>
              <a:t> </a:t>
            </a:r>
            <a:r>
              <a:rPr lang="de-DE" sz="2800" dirty="0" err="1"/>
              <a:t>results</a:t>
            </a:r>
            <a:r>
              <a:rPr lang="de-DE" sz="2800" dirty="0"/>
              <a:t> </a:t>
            </a:r>
          </a:p>
          <a:p>
            <a:pPr marL="1120775" lvl="1" indent="-457200">
              <a:buAutoNum type="arabicPeriod"/>
            </a:pPr>
            <a:r>
              <a:rPr lang="de-DE" sz="2800" dirty="0" err="1"/>
              <a:t>discussion</a:t>
            </a:r>
            <a:r>
              <a:rPr lang="de-DE" sz="2800" dirty="0"/>
              <a:t> </a:t>
            </a:r>
          </a:p>
          <a:p>
            <a:pPr marL="1120775" lvl="1" indent="-457200">
              <a:buAutoNum type="arabicPeriod"/>
            </a:pPr>
            <a:r>
              <a:rPr lang="de-DE" sz="2800" dirty="0" err="1"/>
              <a:t>perspectives</a:t>
            </a:r>
            <a:r>
              <a:rPr lang="de-DE" sz="2800" dirty="0"/>
              <a:t> </a:t>
            </a:r>
          </a:p>
          <a:p>
            <a:pPr marL="1120775" lvl="1" indent="-457200">
              <a:buAutoNum type="arabicPeriod"/>
            </a:pPr>
            <a:r>
              <a:rPr lang="de-DE" sz="2800" dirty="0" err="1"/>
              <a:t>discussion</a:t>
            </a:r>
            <a:r>
              <a:rPr lang="de-DE" sz="2800" dirty="0"/>
              <a:t> </a:t>
            </a:r>
          </a:p>
          <a:p>
            <a:pPr marL="1120775" lvl="1" indent="-457200">
              <a:buAutoNum type="arabicPeriod"/>
            </a:pPr>
            <a:r>
              <a:rPr lang="de-DE" sz="2800" dirty="0" err="1"/>
              <a:t>Conclusions</a:t>
            </a:r>
            <a:endParaRPr lang="de-DE"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Domain 4: </a:t>
            </a:r>
            <a:r>
              <a:rPr lang="de-DE" dirty="0" err="1"/>
              <a:t>Teacher</a:t>
            </a:r>
            <a:r>
              <a:rPr lang="de-DE" dirty="0"/>
              <a:t> </a:t>
            </a:r>
            <a:r>
              <a:rPr lang="de-DE" sz="2000" dirty="0" err="1">
                <a:solidFill>
                  <a:srgbClr val="808080"/>
                </a:solidFill>
              </a:rPr>
              <a:t>underlying</a:t>
            </a:r>
            <a:r>
              <a:rPr lang="de-DE" sz="2000" dirty="0">
                <a:solidFill>
                  <a:srgbClr val="808080"/>
                </a:solidFill>
              </a:rPr>
              <a:t> </a:t>
            </a:r>
            <a:r>
              <a:rPr lang="de-DE" sz="2000" dirty="0" err="1">
                <a:solidFill>
                  <a:srgbClr val="808080"/>
                </a:solidFill>
              </a:rPr>
              <a:t>assumptions</a:t>
            </a:r>
            <a:endParaRPr lang="de-DE" dirty="0"/>
          </a:p>
        </p:txBody>
      </p:sp>
      <p:sp>
        <p:nvSpPr>
          <p:cNvPr id="3" name="Inhaltsplatzhalter 2"/>
          <p:cNvSpPr>
            <a:spLocks noGrp="1"/>
          </p:cNvSpPr>
          <p:nvPr>
            <p:ph idx="1"/>
          </p:nvPr>
        </p:nvSpPr>
        <p:spPr>
          <a:xfrm>
            <a:off x="457200" y="1600200"/>
            <a:ext cx="8156575" cy="4319587"/>
          </a:xfrm>
        </p:spPr>
        <p:txBody>
          <a:bodyPr/>
          <a:lstStyle/>
          <a:p>
            <a:pPr marL="342900" indent="-342900">
              <a:buFont typeface="Arial" panose="020B0604020202020204" pitchFamily="34" charset="0"/>
              <a:buChar char="•"/>
            </a:pPr>
            <a:r>
              <a:rPr lang="de-DE" dirty="0"/>
              <a:t>Open-</a:t>
            </a:r>
            <a:r>
              <a:rPr lang="de-DE" dirty="0" err="1"/>
              <a:t>mindness</a:t>
            </a:r>
            <a:r>
              <a:rPr lang="de-DE" dirty="0"/>
              <a:t> </a:t>
            </a:r>
            <a:r>
              <a:rPr lang="de-DE" dirty="0" err="1"/>
              <a:t>of</a:t>
            </a:r>
            <a:r>
              <a:rPr lang="de-DE" dirty="0"/>
              <a:t> </a:t>
            </a:r>
            <a:r>
              <a:rPr lang="de-DE" dirty="0" err="1"/>
              <a:t>the</a:t>
            </a:r>
            <a:r>
              <a:rPr lang="de-DE" dirty="0"/>
              <a:t> </a:t>
            </a:r>
            <a:r>
              <a:rPr lang="de-DE" dirty="0" err="1"/>
              <a:t>teacher</a:t>
            </a:r>
            <a:r>
              <a:rPr lang="de-DE" dirty="0"/>
              <a:t> </a:t>
            </a:r>
          </a:p>
          <a:p>
            <a:pPr marL="1006475" lvl="1" indent="-342900">
              <a:buFont typeface="Arial" panose="020B0604020202020204" pitchFamily="34" charset="0"/>
              <a:buChar char="•"/>
            </a:pPr>
            <a:r>
              <a:rPr lang="de-DE" dirty="0" err="1"/>
              <a:t>Whether</a:t>
            </a:r>
            <a:r>
              <a:rPr lang="de-DE" dirty="0"/>
              <a:t> </a:t>
            </a:r>
            <a:r>
              <a:rPr lang="de-DE" dirty="0" err="1"/>
              <a:t>teachers</a:t>
            </a:r>
            <a:r>
              <a:rPr lang="de-DE" dirty="0"/>
              <a:t> </a:t>
            </a:r>
            <a:r>
              <a:rPr lang="de-DE" dirty="0" err="1"/>
              <a:t>are</a:t>
            </a:r>
            <a:r>
              <a:rPr lang="de-DE" dirty="0"/>
              <a:t> </a:t>
            </a:r>
            <a:r>
              <a:rPr lang="de-DE" dirty="0" err="1"/>
              <a:t>ready</a:t>
            </a:r>
            <a:r>
              <a:rPr lang="de-DE" dirty="0"/>
              <a:t> </a:t>
            </a:r>
            <a:r>
              <a:rPr lang="de-DE" dirty="0" err="1"/>
              <a:t>to</a:t>
            </a:r>
            <a:r>
              <a:rPr lang="de-DE" dirty="0"/>
              <a:t> </a:t>
            </a:r>
            <a:r>
              <a:rPr lang="de-DE" dirty="0" err="1"/>
              <a:t>experience</a:t>
            </a:r>
            <a:r>
              <a:rPr lang="de-DE" dirty="0"/>
              <a:t> </a:t>
            </a:r>
            <a:r>
              <a:rPr lang="de-DE" dirty="0" err="1"/>
              <a:t>surprises</a:t>
            </a:r>
            <a:r>
              <a:rPr lang="de-DE" dirty="0"/>
              <a:t> </a:t>
            </a:r>
          </a:p>
          <a:p>
            <a:pPr marL="342900" indent="-342900">
              <a:buFont typeface="Arial" panose="020B0604020202020204" pitchFamily="34" charset="0"/>
              <a:buChar char="•"/>
            </a:pPr>
            <a:r>
              <a:rPr lang="de-DE" dirty="0" err="1"/>
              <a:t>the</a:t>
            </a:r>
            <a:r>
              <a:rPr lang="de-DE" dirty="0"/>
              <a:t> </a:t>
            </a:r>
            <a:r>
              <a:rPr lang="de-DE" dirty="0" err="1"/>
              <a:t>climate</a:t>
            </a:r>
            <a:r>
              <a:rPr lang="de-DE" dirty="0"/>
              <a:t> in </a:t>
            </a:r>
            <a:r>
              <a:rPr lang="de-DE" dirty="0" err="1"/>
              <a:t>the</a:t>
            </a:r>
            <a:r>
              <a:rPr lang="de-DE" dirty="0"/>
              <a:t> </a:t>
            </a:r>
            <a:r>
              <a:rPr lang="de-DE" dirty="0" err="1"/>
              <a:t>classroom</a:t>
            </a:r>
            <a:r>
              <a:rPr lang="de-DE" dirty="0"/>
              <a:t> </a:t>
            </a:r>
          </a:p>
          <a:p>
            <a:pPr marL="1006475" lvl="1" indent="-342900">
              <a:buFont typeface="Arial" panose="020B0604020202020204" pitchFamily="34" charset="0"/>
              <a:buChar char="•"/>
            </a:pPr>
            <a:r>
              <a:rPr lang="de-DE" dirty="0" err="1"/>
              <a:t>to</a:t>
            </a:r>
            <a:r>
              <a:rPr lang="de-DE" dirty="0"/>
              <a:t> </a:t>
            </a:r>
            <a:r>
              <a:rPr lang="de-DE" dirty="0" err="1"/>
              <a:t>have</a:t>
            </a:r>
            <a:r>
              <a:rPr lang="de-DE" dirty="0"/>
              <a:t> a warm, </a:t>
            </a:r>
            <a:r>
              <a:rPr lang="de-DE" dirty="0" err="1"/>
              <a:t>socio</a:t>
            </a:r>
            <a:r>
              <a:rPr lang="de-DE" dirty="0"/>
              <a:t>-emotional </a:t>
            </a:r>
            <a:r>
              <a:rPr lang="de-DE" dirty="0" err="1"/>
              <a:t>climate</a:t>
            </a:r>
            <a:r>
              <a:rPr lang="de-DE" dirty="0"/>
              <a:t> in </a:t>
            </a:r>
            <a:r>
              <a:rPr lang="de-DE" dirty="0" err="1"/>
              <a:t>the</a:t>
            </a:r>
            <a:r>
              <a:rPr lang="de-DE" dirty="0"/>
              <a:t> </a:t>
            </a:r>
            <a:r>
              <a:rPr lang="de-DE" dirty="0" err="1"/>
              <a:t>classroom</a:t>
            </a:r>
            <a:r>
              <a:rPr lang="de-DE" dirty="0"/>
              <a:t> </a:t>
            </a:r>
          </a:p>
          <a:p>
            <a:pPr marL="1006475" lvl="1" indent="-342900">
              <a:buFont typeface="Arial" panose="020B0604020202020204" pitchFamily="34" charset="0"/>
              <a:buChar char="•"/>
            </a:pPr>
            <a:r>
              <a:rPr lang="de-DE" dirty="0"/>
              <a:t>in </a:t>
            </a:r>
            <a:r>
              <a:rPr lang="de-DE" dirty="0" err="1"/>
              <a:t>which</a:t>
            </a:r>
            <a:r>
              <a:rPr lang="de-DE" dirty="0"/>
              <a:t> </a:t>
            </a:r>
            <a:r>
              <a:rPr lang="de-DE" dirty="0" err="1"/>
              <a:t>mistakes</a:t>
            </a:r>
            <a:r>
              <a:rPr lang="de-DE" dirty="0"/>
              <a:t> </a:t>
            </a:r>
            <a:r>
              <a:rPr lang="de-DE" dirty="0" err="1"/>
              <a:t>are</a:t>
            </a:r>
            <a:r>
              <a:rPr lang="de-DE" dirty="0"/>
              <a:t> not </a:t>
            </a:r>
            <a:r>
              <a:rPr lang="de-DE" dirty="0" err="1"/>
              <a:t>only</a:t>
            </a:r>
            <a:r>
              <a:rPr lang="de-DE" dirty="0"/>
              <a:t> </a:t>
            </a:r>
            <a:r>
              <a:rPr lang="de-DE" dirty="0" err="1"/>
              <a:t>tolerated</a:t>
            </a:r>
            <a:r>
              <a:rPr lang="de-DE" dirty="0"/>
              <a:t>, but </a:t>
            </a:r>
            <a:r>
              <a:rPr lang="de-DE" dirty="0" err="1"/>
              <a:t>welcomed</a:t>
            </a:r>
            <a:r>
              <a:rPr lang="de-DE" dirty="0"/>
              <a:t>, </a:t>
            </a:r>
          </a:p>
          <a:p>
            <a:pPr marL="342900" indent="-342900">
              <a:buFont typeface="Arial" panose="020B0604020202020204" pitchFamily="34" charset="0"/>
              <a:buChar char="•"/>
            </a:pPr>
            <a:r>
              <a:rPr lang="de-DE" dirty="0" err="1"/>
              <a:t>the</a:t>
            </a:r>
            <a:r>
              <a:rPr lang="de-DE" dirty="0"/>
              <a:t> </a:t>
            </a:r>
            <a:r>
              <a:rPr lang="de-DE" dirty="0" err="1"/>
              <a:t>emphasis</a:t>
            </a:r>
            <a:r>
              <a:rPr lang="de-DE" dirty="0"/>
              <a:t> on a </a:t>
            </a:r>
            <a:r>
              <a:rPr lang="de-DE" dirty="0" err="1"/>
              <a:t>clear</a:t>
            </a:r>
            <a:r>
              <a:rPr lang="de-DE" dirty="0"/>
              <a:t> </a:t>
            </a:r>
            <a:r>
              <a:rPr lang="de-DE" dirty="0" err="1"/>
              <a:t>articulation</a:t>
            </a:r>
            <a:r>
              <a:rPr lang="de-DE" dirty="0"/>
              <a:t> </a:t>
            </a:r>
            <a:r>
              <a:rPr lang="de-DE" dirty="0" err="1"/>
              <a:t>of</a:t>
            </a:r>
            <a:r>
              <a:rPr lang="de-DE" dirty="0"/>
              <a:t> </a:t>
            </a:r>
            <a:r>
              <a:rPr lang="de-DE" dirty="0" err="1"/>
              <a:t>success</a:t>
            </a:r>
            <a:r>
              <a:rPr lang="de-DE" dirty="0"/>
              <a:t> </a:t>
            </a:r>
            <a:r>
              <a:rPr lang="de-DE" dirty="0" err="1"/>
              <a:t>criteria</a:t>
            </a:r>
            <a:r>
              <a:rPr lang="de-DE" dirty="0"/>
              <a:t> </a:t>
            </a:r>
            <a:r>
              <a:rPr lang="de-DE" dirty="0" err="1"/>
              <a:t>and</a:t>
            </a:r>
            <a:r>
              <a:rPr lang="de-DE" dirty="0"/>
              <a:t> </a:t>
            </a:r>
            <a:r>
              <a:rPr lang="de-DE" dirty="0" err="1"/>
              <a:t>performance</a:t>
            </a:r>
            <a:r>
              <a:rPr lang="de-DE" dirty="0"/>
              <a:t> </a:t>
            </a:r>
            <a:r>
              <a:rPr lang="de-DE" dirty="0" err="1"/>
              <a:t>expectations</a:t>
            </a:r>
            <a:r>
              <a:rPr lang="de-DE" dirty="0"/>
              <a:t> </a:t>
            </a:r>
            <a:r>
              <a:rPr lang="de-DE" dirty="0" err="1"/>
              <a:t>by</a:t>
            </a:r>
            <a:r>
              <a:rPr lang="de-DE" dirty="0"/>
              <a:t> </a:t>
            </a:r>
            <a:r>
              <a:rPr lang="de-DE" dirty="0" err="1"/>
              <a:t>the</a:t>
            </a:r>
            <a:r>
              <a:rPr lang="de-DE" dirty="0"/>
              <a:t> </a:t>
            </a:r>
            <a:r>
              <a:rPr lang="de-DE" dirty="0" err="1"/>
              <a:t>teacher</a:t>
            </a:r>
            <a:r>
              <a:rPr lang="de-DE" dirty="0"/>
              <a:t>, </a:t>
            </a:r>
          </a:p>
          <a:p>
            <a:pPr marL="342900" indent="-342900">
              <a:buFont typeface="Arial" panose="020B0604020202020204" pitchFamily="34" charset="0"/>
              <a:buChar char="•"/>
            </a:pPr>
            <a:r>
              <a:rPr lang="de-DE" dirty="0" err="1"/>
              <a:t>promoting</a:t>
            </a:r>
            <a:r>
              <a:rPr lang="de-DE" dirty="0"/>
              <a:t> </a:t>
            </a:r>
            <a:r>
              <a:rPr lang="de-DE" dirty="0" err="1"/>
              <a:t>effort</a:t>
            </a:r>
            <a:r>
              <a:rPr lang="de-DE" dirty="0"/>
              <a:t> </a:t>
            </a:r>
            <a:r>
              <a:rPr lang="de-DE" dirty="0" err="1"/>
              <a:t>and</a:t>
            </a:r>
            <a:r>
              <a:rPr lang="de-DE" dirty="0"/>
              <a:t> </a:t>
            </a:r>
            <a:r>
              <a:rPr lang="de-DE" dirty="0" err="1"/>
              <a:t>involving</a:t>
            </a:r>
            <a:r>
              <a:rPr lang="de-DE" dirty="0"/>
              <a:t> all </a:t>
            </a:r>
            <a:r>
              <a:rPr lang="de-DE" dirty="0" err="1"/>
              <a:t>learners</a:t>
            </a:r>
            <a:r>
              <a:rPr lang="de-DE" dirty="0"/>
              <a:t>. </a:t>
            </a:r>
          </a:p>
          <a:p>
            <a:endParaRPr lang="de-D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Domain 5: Curriculum </a:t>
            </a:r>
            <a:r>
              <a:rPr lang="de-DE" sz="2000" dirty="0" err="1">
                <a:solidFill>
                  <a:srgbClr val="808080"/>
                </a:solidFill>
              </a:rPr>
              <a:t>underlying</a:t>
            </a:r>
            <a:r>
              <a:rPr lang="de-DE" sz="2000" dirty="0">
                <a:solidFill>
                  <a:srgbClr val="808080"/>
                </a:solidFill>
              </a:rPr>
              <a:t> </a:t>
            </a:r>
            <a:r>
              <a:rPr lang="de-DE" sz="2000" dirty="0" err="1">
                <a:solidFill>
                  <a:srgbClr val="808080"/>
                </a:solidFill>
              </a:rPr>
              <a:t>assumptions</a:t>
            </a:r>
            <a:endParaRPr lang="de-DE" dirty="0"/>
          </a:p>
        </p:txBody>
      </p:sp>
      <p:sp>
        <p:nvSpPr>
          <p:cNvPr id="3" name="Inhaltsplatzhalter 2"/>
          <p:cNvSpPr>
            <a:spLocks noGrp="1"/>
          </p:cNvSpPr>
          <p:nvPr>
            <p:ph idx="1"/>
          </p:nvPr>
        </p:nvSpPr>
        <p:spPr/>
        <p:txBody>
          <a:bodyPr/>
          <a:lstStyle/>
          <a:p>
            <a:pPr marL="342900" indent="-342900">
              <a:buFont typeface="Arial" panose="020B0604020202020204" pitchFamily="34" charset="0"/>
              <a:buChar char="•"/>
            </a:pPr>
            <a:r>
              <a:rPr lang="de-DE" dirty="0" err="1"/>
              <a:t>strive</a:t>
            </a:r>
            <a:r>
              <a:rPr lang="de-DE" dirty="0"/>
              <a:t> </a:t>
            </a:r>
            <a:r>
              <a:rPr lang="de-DE" dirty="0" err="1"/>
              <a:t>for</a:t>
            </a:r>
            <a:r>
              <a:rPr lang="de-DE" dirty="0"/>
              <a:t> a </a:t>
            </a:r>
            <a:r>
              <a:rPr lang="de-DE" dirty="0" err="1"/>
              <a:t>balance</a:t>
            </a:r>
            <a:r>
              <a:rPr lang="de-DE" dirty="0"/>
              <a:t> </a:t>
            </a:r>
            <a:r>
              <a:rPr lang="de-DE" dirty="0" err="1"/>
              <a:t>between</a:t>
            </a:r>
            <a:r>
              <a:rPr lang="de-DE" dirty="0"/>
              <a:t> </a:t>
            </a:r>
            <a:r>
              <a:rPr lang="de-DE" dirty="0" err="1"/>
              <a:t>surface</a:t>
            </a:r>
            <a:r>
              <a:rPr lang="de-DE" dirty="0"/>
              <a:t> </a:t>
            </a:r>
            <a:r>
              <a:rPr lang="de-DE" dirty="0" err="1"/>
              <a:t>and</a:t>
            </a:r>
            <a:r>
              <a:rPr lang="de-DE" dirty="0"/>
              <a:t> </a:t>
            </a:r>
            <a:r>
              <a:rPr lang="de-DE" dirty="0" err="1"/>
              <a:t>deeper</a:t>
            </a:r>
            <a:r>
              <a:rPr lang="de-DE" dirty="0"/>
              <a:t> </a:t>
            </a:r>
            <a:r>
              <a:rPr lang="de-DE" dirty="0" err="1"/>
              <a:t>understanding</a:t>
            </a:r>
            <a:r>
              <a:rPr lang="de-DE" dirty="0"/>
              <a:t>, </a:t>
            </a:r>
          </a:p>
          <a:p>
            <a:pPr marL="342900" indent="-342900">
              <a:buFont typeface="Arial" panose="020B0604020202020204" pitchFamily="34" charset="0"/>
              <a:buChar char="•"/>
            </a:pPr>
            <a:r>
              <a:rPr lang="de-DE" dirty="0" err="1"/>
              <a:t>focus</a:t>
            </a:r>
            <a:r>
              <a:rPr lang="de-DE" dirty="0"/>
              <a:t> on </a:t>
            </a:r>
            <a:r>
              <a:rPr lang="de-DE" dirty="0" err="1"/>
              <a:t>developing</a:t>
            </a:r>
            <a:r>
              <a:rPr lang="de-DE" dirty="0"/>
              <a:t> </a:t>
            </a:r>
            <a:r>
              <a:rPr lang="de-DE" dirty="0" err="1"/>
              <a:t>learning</a:t>
            </a:r>
            <a:r>
              <a:rPr lang="de-DE" dirty="0"/>
              <a:t> </a:t>
            </a:r>
            <a:r>
              <a:rPr lang="de-DE" dirty="0" err="1"/>
              <a:t>strategies</a:t>
            </a:r>
            <a:r>
              <a:rPr lang="de-DE" dirty="0"/>
              <a:t> </a:t>
            </a:r>
            <a:r>
              <a:rPr lang="de-DE" dirty="0" err="1"/>
              <a:t>for</a:t>
            </a:r>
            <a:r>
              <a:rPr lang="de-DE" dirty="0"/>
              <a:t> sense </a:t>
            </a:r>
            <a:r>
              <a:rPr lang="de-DE" dirty="0" err="1"/>
              <a:t>making</a:t>
            </a:r>
            <a:r>
              <a:rPr lang="de-DE" dirty="0"/>
              <a:t> </a:t>
            </a:r>
            <a:r>
              <a:rPr lang="de-DE" dirty="0" err="1"/>
              <a:t>and</a:t>
            </a:r>
            <a:r>
              <a:rPr lang="de-DE" dirty="0"/>
              <a:t> </a:t>
            </a:r>
          </a:p>
          <a:p>
            <a:pPr marL="342900" indent="-342900">
              <a:buFont typeface="Arial" panose="020B0604020202020204" pitchFamily="34" charset="0"/>
              <a:buChar char="•"/>
            </a:pPr>
            <a:r>
              <a:rPr lang="de-DE" dirty="0"/>
              <a:t>Explicit </a:t>
            </a:r>
            <a:r>
              <a:rPr lang="de-DE" dirty="0" err="1"/>
              <a:t>and</a:t>
            </a:r>
            <a:r>
              <a:rPr lang="de-DE" dirty="0"/>
              <a:t> </a:t>
            </a:r>
            <a:r>
              <a:rPr lang="de-DE" dirty="0" err="1"/>
              <a:t>activating</a:t>
            </a:r>
            <a:r>
              <a:rPr lang="de-DE" dirty="0"/>
              <a:t> </a:t>
            </a:r>
            <a:r>
              <a:rPr lang="de-DE" dirty="0" err="1"/>
              <a:t>programs</a:t>
            </a:r>
            <a:r>
              <a:rPr lang="de-DE" dirty="0"/>
              <a:t> </a:t>
            </a:r>
            <a:r>
              <a:rPr lang="de-DE" dirty="0" err="1"/>
              <a:t>that</a:t>
            </a:r>
            <a:r>
              <a:rPr lang="de-DE" dirty="0"/>
              <a:t> </a:t>
            </a:r>
            <a:r>
              <a:rPr lang="de-DE" dirty="0" err="1"/>
              <a:t>seek</a:t>
            </a:r>
            <a:r>
              <a:rPr lang="de-DE" dirty="0"/>
              <a:t> </a:t>
            </a:r>
            <a:r>
              <a:rPr lang="de-DE" dirty="0" err="1"/>
              <a:t>specific</a:t>
            </a:r>
            <a:r>
              <a:rPr lang="de-DE" dirty="0"/>
              <a:t> </a:t>
            </a:r>
            <a:r>
              <a:rPr lang="de-DE" dirty="0" err="1"/>
              <a:t>skills</a:t>
            </a:r>
            <a:r>
              <a:rPr lang="de-DE" dirty="0"/>
              <a:t> </a:t>
            </a:r>
            <a:r>
              <a:rPr lang="de-DE" dirty="0" err="1"/>
              <a:t>and</a:t>
            </a:r>
            <a:r>
              <a:rPr lang="de-DE" dirty="0"/>
              <a:t> </a:t>
            </a:r>
            <a:r>
              <a:rPr lang="de-DE" dirty="0" err="1"/>
              <a:t>deeper</a:t>
            </a:r>
            <a:r>
              <a:rPr lang="de-DE" dirty="0"/>
              <a:t> </a:t>
            </a:r>
            <a:r>
              <a:rPr lang="de-DE" dirty="0" err="1"/>
              <a:t>understanding</a:t>
            </a:r>
            <a:r>
              <a:rPr lang="de-DE" dirty="0"/>
              <a:t> </a:t>
            </a:r>
          </a:p>
          <a:p>
            <a:pPr marL="0" indent="0"/>
            <a:endParaRPr lang="de-DE" sz="1400" dirty="0"/>
          </a:p>
          <a:p>
            <a:pPr marL="0" indent="0"/>
            <a:r>
              <a:rPr lang="de-DE" sz="1400" dirty="0"/>
              <a:t>Hattie </a:t>
            </a:r>
            <a:r>
              <a:rPr lang="de-DE" sz="1400" dirty="0" err="1"/>
              <a:t>assume</a:t>
            </a:r>
            <a:r>
              <a:rPr lang="de-DE" sz="1400" dirty="0"/>
              <a:t> a </a:t>
            </a:r>
            <a:r>
              <a:rPr lang="de-DE" sz="1400" dirty="0" err="1"/>
              <a:t>learning</a:t>
            </a:r>
            <a:r>
              <a:rPr lang="de-DE" sz="1400" dirty="0"/>
              <a:t> </a:t>
            </a:r>
            <a:r>
              <a:rPr lang="de-DE" sz="1400" dirty="0" err="1"/>
              <a:t>model</a:t>
            </a:r>
            <a:r>
              <a:rPr lang="de-DE" sz="1400" dirty="0"/>
              <a:t> </a:t>
            </a:r>
            <a:r>
              <a:rPr lang="de-DE" sz="1400" dirty="0" err="1"/>
              <a:t>that</a:t>
            </a:r>
            <a:r>
              <a:rPr lang="de-DE" sz="1400" dirty="0"/>
              <a:t> </a:t>
            </a:r>
            <a:r>
              <a:rPr lang="de-DE" sz="1400" dirty="0" err="1"/>
              <a:t>distinguishes</a:t>
            </a:r>
            <a:r>
              <a:rPr lang="de-DE" sz="1400" dirty="0"/>
              <a:t> </a:t>
            </a:r>
            <a:r>
              <a:rPr lang="de-DE" sz="1400" dirty="0" err="1"/>
              <a:t>four</a:t>
            </a:r>
            <a:r>
              <a:rPr lang="de-DE" sz="1400" dirty="0"/>
              <a:t> </a:t>
            </a:r>
            <a:r>
              <a:rPr lang="de-DE" sz="1400" dirty="0" err="1"/>
              <a:t>levels</a:t>
            </a:r>
            <a:r>
              <a:rPr lang="de-DE" sz="1400" dirty="0"/>
              <a:t>: </a:t>
            </a:r>
            <a:r>
              <a:rPr lang="de-DE" sz="1400" dirty="0" err="1"/>
              <a:t>factual</a:t>
            </a:r>
            <a:r>
              <a:rPr lang="de-DE" sz="1400" dirty="0"/>
              <a:t> </a:t>
            </a:r>
            <a:r>
              <a:rPr lang="de-DE" sz="1400" dirty="0" err="1"/>
              <a:t>knowledge</a:t>
            </a:r>
            <a:r>
              <a:rPr lang="de-DE" sz="1400" dirty="0"/>
              <a:t>, </a:t>
            </a:r>
            <a:r>
              <a:rPr lang="de-DE" sz="1400" dirty="0" err="1"/>
              <a:t>conceptual</a:t>
            </a:r>
            <a:r>
              <a:rPr lang="de-DE" sz="1400" dirty="0"/>
              <a:t> </a:t>
            </a:r>
            <a:r>
              <a:rPr lang="de-DE" sz="1400" dirty="0" err="1"/>
              <a:t>knowledge</a:t>
            </a:r>
            <a:r>
              <a:rPr lang="de-DE" sz="1400" dirty="0"/>
              <a:t>, </a:t>
            </a:r>
            <a:r>
              <a:rPr lang="de-DE" sz="1400" dirty="0" err="1"/>
              <a:t>procedural</a:t>
            </a:r>
            <a:r>
              <a:rPr lang="de-DE" sz="1400" dirty="0"/>
              <a:t> </a:t>
            </a:r>
            <a:r>
              <a:rPr lang="de-DE" sz="1400" dirty="0" err="1"/>
              <a:t>knowledge</a:t>
            </a:r>
            <a:r>
              <a:rPr lang="de-DE" sz="1400" dirty="0"/>
              <a:t>, </a:t>
            </a:r>
            <a:r>
              <a:rPr lang="de-DE" sz="1400" dirty="0" err="1"/>
              <a:t>and</a:t>
            </a:r>
            <a:r>
              <a:rPr lang="de-DE" sz="1400" dirty="0"/>
              <a:t> meta-</a:t>
            </a:r>
            <a:r>
              <a:rPr lang="de-DE" sz="1400" dirty="0" err="1"/>
              <a:t>cognitive</a:t>
            </a:r>
            <a:r>
              <a:rPr lang="de-DE" sz="1400" dirty="0"/>
              <a:t> </a:t>
            </a:r>
            <a:r>
              <a:rPr lang="de-DE" sz="1400" dirty="0" err="1"/>
              <a:t>knowledge</a:t>
            </a:r>
            <a:r>
              <a:rPr lang="de-DE" sz="1400" dirty="0"/>
              <a:t>.</a:t>
            </a:r>
          </a:p>
          <a:p>
            <a:endParaRPr lang="de-DE"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Domain 6: Teaching </a:t>
            </a:r>
            <a:r>
              <a:rPr lang="de-DE" sz="2000" dirty="0" err="1">
                <a:solidFill>
                  <a:srgbClr val="808080"/>
                </a:solidFill>
              </a:rPr>
              <a:t>underlying</a:t>
            </a:r>
            <a:r>
              <a:rPr lang="de-DE" sz="2000" dirty="0">
                <a:solidFill>
                  <a:srgbClr val="808080"/>
                </a:solidFill>
              </a:rPr>
              <a:t> </a:t>
            </a:r>
            <a:r>
              <a:rPr lang="de-DE" sz="2000" dirty="0" err="1">
                <a:solidFill>
                  <a:srgbClr val="808080"/>
                </a:solidFill>
              </a:rPr>
              <a:t>assumptions</a:t>
            </a:r>
            <a:endParaRPr lang="de-DE" dirty="0"/>
          </a:p>
        </p:txBody>
      </p:sp>
      <p:sp>
        <p:nvSpPr>
          <p:cNvPr id="3" name="Inhaltsplatzhalter 2"/>
          <p:cNvSpPr>
            <a:spLocks noGrp="1"/>
          </p:cNvSpPr>
          <p:nvPr>
            <p:ph idx="1"/>
          </p:nvPr>
        </p:nvSpPr>
        <p:spPr>
          <a:xfrm>
            <a:off x="457200" y="1905000"/>
            <a:ext cx="8156575" cy="4319587"/>
          </a:xfrm>
        </p:spPr>
        <p:txBody>
          <a:bodyPr/>
          <a:lstStyle/>
          <a:p>
            <a:pPr marL="342900" indent="-342900">
              <a:buFont typeface="Arial" panose="020B0604020202020204" pitchFamily="34" charset="0"/>
              <a:buChar char="•"/>
            </a:pPr>
            <a:r>
              <a:rPr lang="de-DE" dirty="0" err="1"/>
              <a:t>paying</a:t>
            </a:r>
            <a:r>
              <a:rPr lang="de-DE" dirty="0"/>
              <a:t> </a:t>
            </a:r>
            <a:r>
              <a:rPr lang="de-DE" dirty="0" err="1"/>
              <a:t>attention</a:t>
            </a:r>
            <a:r>
              <a:rPr lang="de-DE" dirty="0"/>
              <a:t> </a:t>
            </a:r>
            <a:r>
              <a:rPr lang="de-DE" dirty="0" err="1"/>
              <a:t>to</a:t>
            </a:r>
            <a:r>
              <a:rPr lang="de-DE" dirty="0"/>
              <a:t> </a:t>
            </a:r>
            <a:r>
              <a:rPr lang="de-DE" dirty="0" err="1"/>
              <a:t>learning</a:t>
            </a:r>
            <a:r>
              <a:rPr lang="de-DE" dirty="0"/>
              <a:t> </a:t>
            </a:r>
            <a:r>
              <a:rPr lang="de-DE" dirty="0" err="1"/>
              <a:t>intention</a:t>
            </a:r>
            <a:r>
              <a:rPr lang="de-DE" dirty="0"/>
              <a:t> </a:t>
            </a:r>
            <a:r>
              <a:rPr lang="de-DE" dirty="0" err="1"/>
              <a:t>and</a:t>
            </a:r>
            <a:r>
              <a:rPr lang="de-DE" dirty="0"/>
              <a:t> </a:t>
            </a:r>
            <a:r>
              <a:rPr lang="de-DE" dirty="0" err="1"/>
              <a:t>success</a:t>
            </a:r>
            <a:r>
              <a:rPr lang="de-DE" dirty="0"/>
              <a:t> </a:t>
            </a:r>
            <a:r>
              <a:rPr lang="de-DE" dirty="0" err="1"/>
              <a:t>criteria</a:t>
            </a:r>
            <a:r>
              <a:rPr lang="de-DE" dirty="0"/>
              <a:t>, </a:t>
            </a:r>
          </a:p>
          <a:p>
            <a:pPr marL="342900" indent="-342900">
              <a:buFont typeface="Arial" panose="020B0604020202020204" pitchFamily="34" charset="0"/>
              <a:buChar char="•"/>
            </a:pPr>
            <a:r>
              <a:rPr lang="de-DE" dirty="0" err="1"/>
              <a:t>setting</a:t>
            </a:r>
            <a:r>
              <a:rPr lang="de-DE" dirty="0"/>
              <a:t> </a:t>
            </a:r>
            <a:r>
              <a:rPr lang="de-DE" dirty="0" err="1"/>
              <a:t>demanding</a:t>
            </a:r>
            <a:r>
              <a:rPr lang="de-DE" dirty="0"/>
              <a:t> </a:t>
            </a:r>
            <a:r>
              <a:rPr lang="de-DE" dirty="0" err="1"/>
              <a:t>tasks</a:t>
            </a:r>
            <a:r>
              <a:rPr lang="de-DE" dirty="0"/>
              <a:t> </a:t>
            </a:r>
          </a:p>
          <a:p>
            <a:pPr marL="342900" indent="-342900">
              <a:buFont typeface="Arial" panose="020B0604020202020204" pitchFamily="34" charset="0"/>
              <a:buChar char="•"/>
            </a:pPr>
            <a:r>
              <a:rPr lang="de-DE" dirty="0" err="1"/>
              <a:t>offering</a:t>
            </a:r>
            <a:r>
              <a:rPr lang="de-DE" dirty="0"/>
              <a:t> multiple </a:t>
            </a:r>
            <a:r>
              <a:rPr lang="de-DE" dirty="0" err="1"/>
              <a:t>opportunities</a:t>
            </a:r>
            <a:r>
              <a:rPr lang="de-DE" dirty="0"/>
              <a:t> </a:t>
            </a:r>
            <a:r>
              <a:rPr lang="de-DE" dirty="0" err="1"/>
              <a:t>for</a:t>
            </a:r>
            <a:r>
              <a:rPr lang="de-DE" dirty="0"/>
              <a:t> </a:t>
            </a:r>
            <a:r>
              <a:rPr lang="de-DE" dirty="0" err="1"/>
              <a:t>systematic</a:t>
            </a:r>
            <a:r>
              <a:rPr lang="de-DE" dirty="0"/>
              <a:t> </a:t>
            </a:r>
            <a:r>
              <a:rPr lang="de-DE" dirty="0" err="1"/>
              <a:t>exercise</a:t>
            </a:r>
            <a:r>
              <a:rPr lang="de-DE" dirty="0"/>
              <a:t>/</a:t>
            </a:r>
            <a:r>
              <a:rPr lang="de-DE" dirty="0" err="1"/>
              <a:t>practice</a:t>
            </a:r>
            <a:r>
              <a:rPr lang="de-DE" dirty="0"/>
              <a:t>, </a:t>
            </a:r>
          </a:p>
          <a:p>
            <a:pPr marL="342900" indent="-342900">
              <a:buFont typeface="Arial" panose="020B0604020202020204" pitchFamily="34" charset="0"/>
              <a:buChar char="•"/>
            </a:pPr>
            <a:r>
              <a:rPr lang="de-DE" dirty="0" err="1"/>
              <a:t>recognizing</a:t>
            </a:r>
            <a:r>
              <a:rPr lang="de-DE" dirty="0"/>
              <a:t> </a:t>
            </a:r>
            <a:r>
              <a:rPr lang="de-DE" dirty="0" err="1"/>
              <a:t>when</a:t>
            </a:r>
            <a:r>
              <a:rPr lang="de-DE" dirty="0"/>
              <a:t> </a:t>
            </a:r>
            <a:r>
              <a:rPr lang="de-DE" dirty="0" err="1"/>
              <a:t>someone</a:t>
            </a:r>
            <a:r>
              <a:rPr lang="de-DE" dirty="0"/>
              <a:t> </a:t>
            </a:r>
            <a:r>
              <a:rPr lang="de-DE" dirty="0" err="1"/>
              <a:t>succeeds</a:t>
            </a:r>
            <a:r>
              <a:rPr lang="de-DE" dirty="0"/>
              <a:t> on </a:t>
            </a:r>
            <a:r>
              <a:rPr lang="de-DE" dirty="0" err="1"/>
              <a:t>the</a:t>
            </a:r>
            <a:r>
              <a:rPr lang="de-DE" dirty="0"/>
              <a:t> </a:t>
            </a:r>
            <a:r>
              <a:rPr lang="de-DE" dirty="0" err="1"/>
              <a:t>way</a:t>
            </a:r>
            <a:r>
              <a:rPr lang="de-DE" dirty="0"/>
              <a:t> </a:t>
            </a:r>
            <a:r>
              <a:rPr lang="de-DE" dirty="0" err="1"/>
              <a:t>to</a:t>
            </a:r>
            <a:r>
              <a:rPr lang="de-DE" dirty="0"/>
              <a:t> </a:t>
            </a:r>
            <a:r>
              <a:rPr lang="de-DE" dirty="0" err="1"/>
              <a:t>the</a:t>
            </a:r>
            <a:r>
              <a:rPr lang="de-DE" dirty="0"/>
              <a:t> </a:t>
            </a:r>
            <a:r>
              <a:rPr lang="de-DE" dirty="0" err="1"/>
              <a:t>goals</a:t>
            </a:r>
            <a:r>
              <a:rPr lang="de-DE" dirty="0"/>
              <a:t>,</a:t>
            </a:r>
          </a:p>
          <a:p>
            <a:endParaRPr lang="de-DE" dirty="0"/>
          </a:p>
          <a:p>
            <a:endParaRPr lang="de-DE"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Domain 6:Teaching </a:t>
            </a:r>
            <a:r>
              <a:rPr lang="de-DE" sz="2000" dirty="0" err="1">
                <a:solidFill>
                  <a:srgbClr val="808080"/>
                </a:solidFill>
              </a:rPr>
              <a:t>underlying</a:t>
            </a:r>
            <a:r>
              <a:rPr lang="de-DE" sz="2000" dirty="0">
                <a:solidFill>
                  <a:srgbClr val="808080"/>
                </a:solidFill>
              </a:rPr>
              <a:t> </a:t>
            </a:r>
            <a:r>
              <a:rPr lang="de-DE" sz="2000" dirty="0" err="1">
                <a:solidFill>
                  <a:srgbClr val="808080"/>
                </a:solidFill>
              </a:rPr>
              <a:t>assumptions</a:t>
            </a:r>
            <a:endParaRPr lang="de-DE" dirty="0"/>
          </a:p>
        </p:txBody>
      </p:sp>
      <p:sp>
        <p:nvSpPr>
          <p:cNvPr id="3" name="Inhaltsplatzhalter 2"/>
          <p:cNvSpPr>
            <a:spLocks noGrp="1"/>
          </p:cNvSpPr>
          <p:nvPr>
            <p:ph idx="1"/>
          </p:nvPr>
        </p:nvSpPr>
        <p:spPr/>
        <p:txBody>
          <a:bodyPr/>
          <a:lstStyle/>
          <a:p>
            <a:pPr marL="273050" indent="-273050">
              <a:buFont typeface="Arial"/>
              <a:buChar char="•"/>
            </a:pPr>
            <a:endParaRPr lang="de-DE" dirty="0"/>
          </a:p>
          <a:p>
            <a:pPr marL="273050" indent="-273050">
              <a:buFont typeface="Arial"/>
              <a:buChar char="•"/>
            </a:pPr>
            <a:r>
              <a:rPr lang="de-DE" dirty="0" err="1"/>
              <a:t>teaching</a:t>
            </a:r>
            <a:r>
              <a:rPr lang="de-DE" dirty="0"/>
              <a:t> </a:t>
            </a:r>
            <a:r>
              <a:rPr lang="de-DE" dirty="0" err="1"/>
              <a:t>appropriate</a:t>
            </a:r>
            <a:r>
              <a:rPr lang="de-DE" dirty="0"/>
              <a:t> </a:t>
            </a:r>
            <a:r>
              <a:rPr lang="de-DE" dirty="0" err="1"/>
              <a:t>learning</a:t>
            </a:r>
            <a:r>
              <a:rPr lang="de-DE" dirty="0"/>
              <a:t> </a:t>
            </a:r>
            <a:r>
              <a:rPr lang="de-DE" dirty="0" err="1"/>
              <a:t>strategies</a:t>
            </a:r>
            <a:r>
              <a:rPr lang="de-DE" dirty="0"/>
              <a:t>, </a:t>
            </a:r>
          </a:p>
          <a:p>
            <a:pPr marL="273050" indent="-273050">
              <a:buFont typeface="Arial"/>
              <a:buChar char="•"/>
            </a:pPr>
            <a:r>
              <a:rPr lang="de-DE" dirty="0" err="1"/>
              <a:t>planning</a:t>
            </a:r>
            <a:r>
              <a:rPr lang="de-DE" dirty="0"/>
              <a:t> </a:t>
            </a:r>
            <a:r>
              <a:rPr lang="de-DE" dirty="0" err="1"/>
              <a:t>the</a:t>
            </a:r>
            <a:r>
              <a:rPr lang="de-DE" dirty="0"/>
              <a:t> </a:t>
            </a:r>
            <a:r>
              <a:rPr lang="de-DE" dirty="0" err="1"/>
              <a:t>teaching</a:t>
            </a:r>
            <a:r>
              <a:rPr lang="de-DE" dirty="0"/>
              <a:t> </a:t>
            </a:r>
            <a:r>
              <a:rPr lang="de-DE" dirty="0" err="1"/>
              <a:t>and</a:t>
            </a:r>
            <a:r>
              <a:rPr lang="de-DE" dirty="0"/>
              <a:t> </a:t>
            </a:r>
            <a:r>
              <a:rPr lang="de-DE" dirty="0" err="1"/>
              <a:t>talk</a:t>
            </a:r>
            <a:r>
              <a:rPr lang="de-DE" dirty="0"/>
              <a:t> </a:t>
            </a:r>
            <a:r>
              <a:rPr lang="de-DE" dirty="0" err="1"/>
              <a:t>about</a:t>
            </a:r>
            <a:r>
              <a:rPr lang="de-DE" dirty="0"/>
              <a:t> </a:t>
            </a:r>
            <a:r>
              <a:rPr lang="de-DE" dirty="0" err="1"/>
              <a:t>it</a:t>
            </a:r>
            <a:endParaRPr lang="de-DE" dirty="0"/>
          </a:p>
          <a:p>
            <a:pPr marL="273050" indent="-273050">
              <a:buFont typeface="Arial"/>
              <a:buChar char="•"/>
            </a:pPr>
            <a:r>
              <a:rPr lang="de-DE" dirty="0"/>
              <a:t>Calling in a </a:t>
            </a:r>
            <a:r>
              <a:rPr lang="de-DE" dirty="0" err="1"/>
              <a:t>feedback</a:t>
            </a:r>
            <a:r>
              <a:rPr lang="de-DE" dirty="0"/>
              <a:t> on </a:t>
            </a:r>
            <a:r>
              <a:rPr lang="de-DE" dirty="0" err="1"/>
              <a:t>teaching</a:t>
            </a:r>
            <a:endParaRPr lang="de-DE"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68313" y="908050"/>
            <a:ext cx="8432800" cy="801688"/>
          </a:xfrm>
        </p:spPr>
        <p:txBody>
          <a:bodyPr/>
          <a:lstStyle/>
          <a:p>
            <a:pPr eaLnBrk="1" hangingPunct="1"/>
            <a:r>
              <a:rPr lang="de-DE" dirty="0">
                <a:solidFill>
                  <a:srgbClr val="8D8D8D"/>
                </a:solidFill>
                <a:ea typeface="ＭＳ Ｐゴシック" pitchFamily="-1" charset="-128"/>
                <a:cs typeface="ＭＳ Ｐゴシック" pitchFamily="-1" charset="-128"/>
              </a:rPr>
              <a:t>Meta-analysis?</a:t>
            </a:r>
          </a:p>
        </p:txBody>
      </p:sp>
      <p:sp>
        <p:nvSpPr>
          <p:cNvPr id="22531" name="Rectangle 3"/>
          <p:cNvSpPr>
            <a:spLocks noGrp="1" noChangeArrowheads="1"/>
          </p:cNvSpPr>
          <p:nvPr>
            <p:ph type="body" idx="1"/>
          </p:nvPr>
        </p:nvSpPr>
        <p:spPr>
          <a:xfrm>
            <a:off x="554038" y="1916113"/>
            <a:ext cx="8121650" cy="4537075"/>
          </a:xfrm>
        </p:spPr>
        <p:txBody>
          <a:bodyPr/>
          <a:lstStyle/>
          <a:p>
            <a:pPr marL="0" indent="0" eaLnBrk="1" hangingPunct="1">
              <a:lnSpc>
                <a:spcPct val="100000"/>
              </a:lnSpc>
              <a:spcAft>
                <a:spcPts val="600"/>
              </a:spcAft>
            </a:pPr>
            <a:r>
              <a:rPr lang="de-DE" dirty="0"/>
              <a:t>A meta-analysis </a:t>
            </a:r>
            <a:r>
              <a:rPr lang="de-DE" dirty="0" err="1"/>
              <a:t>is</a:t>
            </a:r>
            <a:r>
              <a:rPr lang="de-DE" dirty="0"/>
              <a:t> a </a:t>
            </a:r>
            <a:r>
              <a:rPr lang="de-DE" dirty="0" err="1"/>
              <a:t>statistical</a:t>
            </a:r>
            <a:r>
              <a:rPr lang="de-DE" dirty="0"/>
              <a:t> </a:t>
            </a:r>
            <a:r>
              <a:rPr lang="de-DE" dirty="0" err="1"/>
              <a:t>analysis</a:t>
            </a:r>
            <a:r>
              <a:rPr lang="de-DE" dirty="0"/>
              <a:t> </a:t>
            </a:r>
            <a:r>
              <a:rPr lang="de-DE" dirty="0" err="1"/>
              <a:t>that</a:t>
            </a:r>
            <a:r>
              <a:rPr lang="de-DE" dirty="0"/>
              <a:t> </a:t>
            </a:r>
            <a:r>
              <a:rPr lang="de-DE" dirty="0" err="1"/>
              <a:t>combines</a:t>
            </a:r>
            <a:r>
              <a:rPr lang="de-DE" dirty="0"/>
              <a:t> </a:t>
            </a:r>
            <a:r>
              <a:rPr lang="de-DE" dirty="0" err="1"/>
              <a:t>the</a:t>
            </a:r>
            <a:r>
              <a:rPr lang="de-DE" dirty="0"/>
              <a:t> </a:t>
            </a:r>
            <a:r>
              <a:rPr lang="de-DE" dirty="0" err="1"/>
              <a:t>results</a:t>
            </a:r>
            <a:r>
              <a:rPr lang="de-DE" dirty="0"/>
              <a:t> </a:t>
            </a:r>
            <a:r>
              <a:rPr lang="de-DE" dirty="0" err="1"/>
              <a:t>of</a:t>
            </a:r>
            <a:r>
              <a:rPr lang="de-DE" dirty="0"/>
              <a:t> multiple </a:t>
            </a:r>
            <a:r>
              <a:rPr lang="de-DE" dirty="0" err="1"/>
              <a:t>scientific</a:t>
            </a:r>
            <a:r>
              <a:rPr lang="de-DE" dirty="0"/>
              <a:t> </a:t>
            </a:r>
            <a:r>
              <a:rPr lang="de-DE" dirty="0" err="1"/>
              <a:t>studies</a:t>
            </a:r>
            <a:r>
              <a:rPr lang="de-DE" dirty="0"/>
              <a:t>.</a:t>
            </a:r>
          </a:p>
          <a:p>
            <a:pPr marL="0" indent="0" eaLnBrk="1" hangingPunct="1">
              <a:lnSpc>
                <a:spcPct val="100000"/>
              </a:lnSpc>
              <a:spcAft>
                <a:spcPts val="600"/>
              </a:spcAft>
            </a:pPr>
            <a:r>
              <a:rPr lang="de-DE" dirty="0"/>
              <a:t>Meta-</a:t>
            </a:r>
            <a:r>
              <a:rPr lang="de-DE" dirty="0" err="1"/>
              <a:t>analyzes</a:t>
            </a:r>
            <a:r>
              <a:rPr lang="de-DE" dirty="0"/>
              <a:t> </a:t>
            </a:r>
            <a:r>
              <a:rPr lang="de-DE" dirty="0" err="1"/>
              <a:t>as</a:t>
            </a:r>
            <a:r>
              <a:rPr lang="de-DE" dirty="0"/>
              <a:t> a </a:t>
            </a:r>
            <a:r>
              <a:rPr lang="de-DE" dirty="0" err="1"/>
              <a:t>way</a:t>
            </a:r>
            <a:r>
              <a:rPr lang="de-DE" dirty="0"/>
              <a:t> </a:t>
            </a:r>
            <a:r>
              <a:rPr lang="de-DE" dirty="0" err="1"/>
              <a:t>to</a:t>
            </a:r>
            <a:r>
              <a:rPr lang="de-DE" dirty="0"/>
              <a:t> </a:t>
            </a:r>
            <a:r>
              <a:rPr lang="de-DE" dirty="0" err="1"/>
              <a:t>obtain</a:t>
            </a:r>
            <a:r>
              <a:rPr lang="de-DE" dirty="0"/>
              <a:t> </a:t>
            </a:r>
            <a:r>
              <a:rPr lang="de-DE" dirty="0" err="1"/>
              <a:t>information</a:t>
            </a:r>
            <a:r>
              <a:rPr lang="de-DE" dirty="0"/>
              <a:t> </a:t>
            </a:r>
            <a:r>
              <a:rPr lang="de-DE" dirty="0" err="1"/>
              <a:t>about</a:t>
            </a:r>
            <a:r>
              <a:rPr lang="de-DE" dirty="0"/>
              <a:t> </a:t>
            </a:r>
            <a:r>
              <a:rPr lang="de-DE" dirty="0" err="1"/>
              <a:t>the</a:t>
            </a:r>
            <a:r>
              <a:rPr lang="de-DE" dirty="0"/>
              <a:t> </a:t>
            </a:r>
            <a:r>
              <a:rPr lang="de-DE" dirty="0" err="1"/>
              <a:t>effectiveness</a:t>
            </a:r>
            <a:r>
              <a:rPr lang="de-DE" dirty="0"/>
              <a:t> </a:t>
            </a:r>
            <a:r>
              <a:rPr lang="de-DE" dirty="0" err="1"/>
              <a:t>of</a:t>
            </a:r>
            <a:r>
              <a:rPr lang="de-DE" dirty="0"/>
              <a:t> </a:t>
            </a:r>
            <a:r>
              <a:rPr lang="de-DE" dirty="0" err="1"/>
              <a:t>certain</a:t>
            </a:r>
            <a:r>
              <a:rPr lang="de-DE" dirty="0"/>
              <a:t> variables </a:t>
            </a:r>
            <a:r>
              <a:rPr lang="de-DE" dirty="0" err="1"/>
              <a:t>over</a:t>
            </a:r>
            <a:r>
              <a:rPr lang="de-DE" dirty="0"/>
              <a:t> </a:t>
            </a:r>
            <a:r>
              <a:rPr lang="de-DE" dirty="0" err="1"/>
              <a:t>many</a:t>
            </a:r>
            <a:r>
              <a:rPr lang="de-DE" dirty="0"/>
              <a:t> individual </a:t>
            </a:r>
            <a:r>
              <a:rPr lang="de-DE" dirty="0" err="1"/>
              <a:t>studies</a:t>
            </a:r>
            <a:r>
              <a:rPr lang="de-DE" dirty="0"/>
              <a:t> (</a:t>
            </a:r>
            <a:r>
              <a:rPr lang="de-DE" dirty="0" err="1"/>
              <a:t>eg</a:t>
            </a:r>
            <a:r>
              <a:rPr lang="de-DE" dirty="0"/>
              <a:t>, </a:t>
            </a:r>
            <a:r>
              <a:rPr lang="de-DE" dirty="0" err="1"/>
              <a:t>class</a:t>
            </a:r>
            <a:r>
              <a:rPr lang="de-DE" dirty="0"/>
              <a:t> </a:t>
            </a:r>
            <a:r>
              <a:rPr lang="de-DE" dirty="0" err="1"/>
              <a:t>repetition</a:t>
            </a:r>
            <a:r>
              <a:rPr lang="de-DE" dirty="0"/>
              <a:t>),</a:t>
            </a:r>
          </a:p>
          <a:p>
            <a:pPr marL="1006475" lvl="1" indent="-342900" eaLnBrk="1" hangingPunct="1">
              <a:spcAft>
                <a:spcPts val="600"/>
              </a:spcAft>
              <a:buFont typeface="Arial" panose="020B0604020202020204" pitchFamily="34" charset="0"/>
              <a:buChar char="•"/>
            </a:pPr>
            <a:r>
              <a:rPr lang="de-DE" dirty="0"/>
              <a:t>not in </a:t>
            </a:r>
            <a:r>
              <a:rPr lang="de-DE" dirty="0" err="1"/>
              <a:t>the</a:t>
            </a:r>
            <a:r>
              <a:rPr lang="de-DE" dirty="0"/>
              <a:t> form </a:t>
            </a:r>
            <a:r>
              <a:rPr lang="de-DE" dirty="0" err="1"/>
              <a:t>of</a:t>
            </a:r>
            <a:r>
              <a:rPr lang="de-DE" dirty="0"/>
              <a:t> a </a:t>
            </a:r>
            <a:r>
              <a:rPr lang="de-DE" dirty="0" err="1"/>
              <a:t>content</a:t>
            </a:r>
            <a:r>
              <a:rPr lang="de-DE" dirty="0"/>
              <a:t> </a:t>
            </a:r>
            <a:r>
              <a:rPr lang="de-DE" dirty="0" err="1"/>
              <a:t>analysis</a:t>
            </a:r>
            <a:r>
              <a:rPr lang="de-DE" dirty="0"/>
              <a:t>, </a:t>
            </a:r>
          </a:p>
          <a:p>
            <a:pPr marL="1006475" lvl="1" indent="-342900" eaLnBrk="1" hangingPunct="1">
              <a:spcAft>
                <a:spcPts val="600"/>
              </a:spcAft>
              <a:buFont typeface="Arial" panose="020B0604020202020204" pitchFamily="34" charset="0"/>
              <a:buChar char="•"/>
            </a:pPr>
            <a:r>
              <a:rPr lang="de-DE" dirty="0"/>
              <a:t>but </a:t>
            </a:r>
            <a:r>
              <a:rPr lang="de-DE" dirty="0" err="1"/>
              <a:t>by</a:t>
            </a:r>
            <a:r>
              <a:rPr lang="de-DE" dirty="0"/>
              <a:t> a </a:t>
            </a:r>
            <a:r>
              <a:rPr lang="de-DE" dirty="0" err="1"/>
              <a:t>statistical</a:t>
            </a:r>
            <a:r>
              <a:rPr lang="de-DE" dirty="0"/>
              <a:t> </a:t>
            </a:r>
            <a:r>
              <a:rPr lang="de-DE" dirty="0" err="1"/>
              <a:t>procedure</a:t>
            </a:r>
            <a:r>
              <a:rPr lang="de-DE" dirty="0"/>
              <a:t>. </a:t>
            </a:r>
          </a:p>
          <a:p>
            <a:pPr marL="0" indent="0" eaLnBrk="1" hangingPunct="1">
              <a:lnSpc>
                <a:spcPct val="100000"/>
              </a:lnSpc>
              <a:spcAft>
                <a:spcPts val="600"/>
              </a:spcAft>
            </a:pPr>
            <a:r>
              <a:rPr lang="de-DE" dirty="0"/>
              <a:t>The </a:t>
            </a:r>
            <a:r>
              <a:rPr lang="de-DE" dirty="0" err="1"/>
              <a:t>influencing</a:t>
            </a:r>
            <a:r>
              <a:rPr lang="de-DE" dirty="0"/>
              <a:t> </a:t>
            </a:r>
            <a:r>
              <a:rPr lang="de-DE" dirty="0" err="1"/>
              <a:t>factors</a:t>
            </a:r>
            <a:r>
              <a:rPr lang="de-DE" dirty="0"/>
              <a:t> </a:t>
            </a:r>
            <a:r>
              <a:rPr lang="de-DE" dirty="0" err="1"/>
              <a:t>are</a:t>
            </a:r>
            <a:r>
              <a:rPr lang="de-DE" dirty="0"/>
              <a:t> </a:t>
            </a:r>
            <a:r>
              <a:rPr lang="de-DE" dirty="0" err="1"/>
              <a:t>comparable</a:t>
            </a:r>
            <a:r>
              <a:rPr lang="de-DE" dirty="0"/>
              <a:t> (due </a:t>
            </a:r>
            <a:r>
              <a:rPr lang="de-DE" dirty="0" err="1"/>
              <a:t>to</a:t>
            </a:r>
            <a:r>
              <a:rPr lang="de-DE" dirty="0"/>
              <a:t> </a:t>
            </a:r>
            <a:r>
              <a:rPr lang="de-DE" dirty="0" err="1"/>
              <a:t>the</a:t>
            </a:r>
            <a:r>
              <a:rPr lang="de-DE" dirty="0"/>
              <a:t> </a:t>
            </a:r>
            <a:r>
              <a:rPr lang="de-DE" dirty="0" err="1"/>
              <a:t>methods</a:t>
            </a:r>
            <a:r>
              <a:rPr lang="de-DE" dirty="0"/>
              <a:t> </a:t>
            </a:r>
            <a:r>
              <a:rPr lang="de-DE" dirty="0" err="1"/>
              <a:t>used</a:t>
            </a:r>
            <a:r>
              <a:rPr lang="de-DE" dirty="0"/>
              <a:t> in meta-</a:t>
            </a:r>
            <a:r>
              <a:rPr lang="de-DE" dirty="0" err="1"/>
              <a:t>analyzes</a:t>
            </a:r>
            <a:r>
              <a:rPr lang="de-DE" dirty="0"/>
              <a:t>), </a:t>
            </a:r>
            <a:r>
              <a:rPr lang="de-DE" dirty="0" err="1"/>
              <a:t>although</a:t>
            </a:r>
            <a:r>
              <a:rPr lang="de-DE" dirty="0"/>
              <a:t> </a:t>
            </a:r>
            <a:r>
              <a:rPr lang="de-DE" dirty="0" err="1"/>
              <a:t>they</a:t>
            </a:r>
            <a:r>
              <a:rPr lang="de-DE" dirty="0"/>
              <a:t> </a:t>
            </a:r>
            <a:r>
              <a:rPr lang="de-DE" dirty="0" err="1"/>
              <a:t>come</a:t>
            </a:r>
            <a:r>
              <a:rPr lang="de-DE" dirty="0"/>
              <a:t> </a:t>
            </a:r>
            <a:r>
              <a:rPr lang="de-DE" dirty="0" err="1"/>
              <a:t>from</a:t>
            </a:r>
            <a:r>
              <a:rPr lang="de-DE" dirty="0"/>
              <a:t> </a:t>
            </a:r>
            <a:r>
              <a:rPr lang="de-DE" dirty="0" err="1"/>
              <a:t>very</a:t>
            </a:r>
            <a:r>
              <a:rPr lang="de-DE" dirty="0"/>
              <a:t> different </a:t>
            </a:r>
            <a:r>
              <a:rPr lang="de-DE" dirty="0" err="1"/>
              <a:t>studies</a:t>
            </a:r>
            <a:r>
              <a:rPr lang="de-DE" dirty="0"/>
              <a:t>.</a:t>
            </a:r>
          </a:p>
        </p:txBody>
      </p:sp>
    </p:spTree>
    <p:extLst>
      <p:ext uri="{BB962C8B-B14F-4D97-AF65-F5344CB8AC3E}">
        <p14:creationId xmlns:p14="http://schemas.microsoft.com/office/powerpoint/2010/main" val="4104534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28600"/>
            <a:ext cx="7772400" cy="1143000"/>
          </a:xfrm>
        </p:spPr>
        <p:txBody>
          <a:bodyPr/>
          <a:lstStyle/>
          <a:p>
            <a:pPr eaLnBrk="1" hangingPunct="1"/>
            <a:br>
              <a:rPr lang="en-GB" dirty="0"/>
            </a:br>
            <a:r>
              <a:rPr lang="en-GB" dirty="0"/>
              <a:t>Meta-Analyse &amp; effect size</a:t>
            </a:r>
          </a:p>
        </p:txBody>
      </p:sp>
      <p:sp>
        <p:nvSpPr>
          <p:cNvPr id="17411" name="Rectangle 3"/>
          <p:cNvSpPr>
            <a:spLocks noGrp="1" noChangeArrowheads="1"/>
          </p:cNvSpPr>
          <p:nvPr>
            <p:ph type="body" idx="1"/>
          </p:nvPr>
        </p:nvSpPr>
        <p:spPr>
          <a:xfrm>
            <a:off x="457200" y="1524000"/>
            <a:ext cx="8305800" cy="4713312"/>
          </a:xfrm>
        </p:spPr>
        <p:txBody>
          <a:bodyPr/>
          <a:lstStyle/>
          <a:p>
            <a:pPr marL="342900" indent="-342900" eaLnBrk="1" hangingPunct="1">
              <a:lnSpc>
                <a:spcPct val="90000"/>
              </a:lnSpc>
              <a:buFont typeface="Arial" panose="020B0604020202020204" pitchFamily="34" charset="0"/>
              <a:buChar char="•"/>
            </a:pPr>
            <a:r>
              <a:rPr lang="en-GB" sz="2000" dirty="0"/>
              <a:t>The vast majority of innovations or educational strategies can be said to “work” because they can be shown to have a positive effect.</a:t>
            </a:r>
          </a:p>
          <a:p>
            <a:pPr marL="1006475" lvl="1" indent="-342900" eaLnBrk="1" hangingPunct="1">
              <a:lnSpc>
                <a:spcPct val="90000"/>
              </a:lnSpc>
              <a:buFont typeface="Arial" panose="020B0604020202020204" pitchFamily="34" charset="0"/>
              <a:buChar char="•"/>
            </a:pPr>
            <a:r>
              <a:rPr lang="en-GB" sz="1400" dirty="0"/>
              <a:t>But a student left to work on his own, with the laziest supply teacher, would be likely to show improvement over a year.</a:t>
            </a:r>
          </a:p>
          <a:p>
            <a:pPr marL="342900" indent="-342900" eaLnBrk="1" hangingPunct="1">
              <a:lnSpc>
                <a:spcPct val="90000"/>
              </a:lnSpc>
              <a:buFont typeface="Arial" panose="020B0604020202020204" pitchFamily="34" charset="0"/>
              <a:buChar char="•"/>
            </a:pPr>
            <a:r>
              <a:rPr lang="en-GB" sz="2000" dirty="0"/>
              <a:t>In 1976 Gene Glass introduced the notion of meta-analysis </a:t>
            </a:r>
            <a:r>
              <a:rPr lang="en-GB" sz="1400" dirty="0"/>
              <a:t>whereby the effects of each study are converted to a common measure or </a:t>
            </a:r>
            <a:r>
              <a:rPr lang="en-GB" sz="1400" b="1" dirty="0"/>
              <a:t>effect size.</a:t>
            </a:r>
          </a:p>
          <a:p>
            <a:pPr marL="342900" indent="-342900" eaLnBrk="1" hangingPunct="1">
              <a:lnSpc>
                <a:spcPct val="90000"/>
              </a:lnSpc>
              <a:buFont typeface="Arial" panose="020B0604020202020204" pitchFamily="34" charset="0"/>
              <a:buChar char="•"/>
            </a:pPr>
            <a:r>
              <a:rPr lang="en-GB" sz="2000" dirty="0"/>
              <a:t>An effect size of 1.0 would improve the rate of learning by 45 to 50% and would mean that, on average, students receiving that (measured) treatment would exceed 84% of students not receiving that treatment.</a:t>
            </a:r>
          </a:p>
          <a:p>
            <a:pPr marL="342900" indent="-342900" eaLnBrk="1" hangingPunct="1">
              <a:lnSpc>
                <a:spcPct val="90000"/>
              </a:lnSpc>
              <a:buFont typeface="Arial" panose="020B0604020202020204" pitchFamily="34" charset="0"/>
              <a:buChar char="•"/>
            </a:pPr>
            <a:r>
              <a:rPr lang="en-GB" sz="2000" dirty="0"/>
              <a:t>At least half of all students can and do achieve an effect size of 0.4 in a year (the hinge point), so anything with an effect size of over 0.4 is likely to be having a visible effect.</a:t>
            </a:r>
          </a:p>
          <a:p>
            <a:pPr marL="355600" indent="-355600" eaLnBrk="1" hangingPunct="1">
              <a:lnSpc>
                <a:spcPts val="3000"/>
              </a:lnSpc>
              <a:spcBef>
                <a:spcPts val="600"/>
              </a:spcBef>
              <a:spcAft>
                <a:spcPts val="600"/>
              </a:spcAft>
              <a:buFont typeface="Arial"/>
              <a:buChar char="•"/>
            </a:pPr>
            <a:endParaRPr lang="en-GB" sz="2000" dirty="0"/>
          </a:p>
          <a:p>
            <a:pPr eaLnBrk="1" hangingPunct="1">
              <a:lnSpc>
                <a:spcPts val="3000"/>
              </a:lnSpc>
              <a:spcBef>
                <a:spcPts val="600"/>
              </a:spcBef>
              <a:spcAft>
                <a:spcPts val="600"/>
              </a:spcAft>
            </a:pPr>
            <a:endParaRPr lang="en-GB"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Effects</a:t>
            </a:r>
            <a:r>
              <a:rPr lang="de-DE" dirty="0"/>
              <a:t> </a:t>
            </a:r>
            <a:r>
              <a:rPr lang="de-DE" dirty="0" err="1"/>
              <a:t>are</a:t>
            </a:r>
            <a:r>
              <a:rPr lang="de-DE" dirty="0"/>
              <a:t> …</a:t>
            </a:r>
          </a:p>
        </p:txBody>
      </p:sp>
      <p:sp>
        <p:nvSpPr>
          <p:cNvPr id="3" name="Inhaltsplatzhalter 2"/>
          <p:cNvSpPr>
            <a:spLocks noGrp="1"/>
          </p:cNvSpPr>
          <p:nvPr>
            <p:ph idx="1"/>
          </p:nvPr>
        </p:nvSpPr>
        <p:spPr/>
        <p:txBody>
          <a:bodyPr/>
          <a:lstStyle/>
          <a:p>
            <a:pPr marL="185738" indent="-185738">
              <a:buFont typeface="Arial"/>
              <a:buChar char="•"/>
            </a:pPr>
            <a:r>
              <a:rPr lang="de-DE" dirty="0"/>
              <a:t>… </a:t>
            </a:r>
            <a:r>
              <a:rPr lang="de-DE" dirty="0" err="1"/>
              <a:t>statistical</a:t>
            </a:r>
            <a:r>
              <a:rPr lang="de-DE" dirty="0"/>
              <a:t> </a:t>
            </a:r>
            <a:r>
              <a:rPr lang="de-DE" dirty="0" err="1"/>
              <a:t>connections</a:t>
            </a:r>
            <a:r>
              <a:rPr lang="de-DE" dirty="0"/>
              <a:t> </a:t>
            </a:r>
            <a:r>
              <a:rPr lang="de-DE" dirty="0" err="1"/>
              <a:t>between</a:t>
            </a:r>
            <a:r>
              <a:rPr lang="de-DE" dirty="0"/>
              <a:t> </a:t>
            </a:r>
            <a:r>
              <a:rPr lang="de-DE" dirty="0" err="1"/>
              <a:t>features</a:t>
            </a:r>
            <a:r>
              <a:rPr lang="de-DE" dirty="0"/>
              <a:t> </a:t>
            </a:r>
            <a:r>
              <a:rPr lang="de-DE" dirty="0" err="1"/>
              <a:t>expressed</a:t>
            </a:r>
            <a:r>
              <a:rPr lang="de-DE" dirty="0"/>
              <a:t> </a:t>
            </a:r>
            <a:r>
              <a:rPr lang="de-DE" dirty="0" err="1"/>
              <a:t>by</a:t>
            </a:r>
            <a:r>
              <a:rPr lang="de-DE" dirty="0"/>
              <a:t> </a:t>
            </a:r>
            <a:r>
              <a:rPr lang="de-DE" dirty="0" err="1"/>
              <a:t>mean</a:t>
            </a:r>
            <a:r>
              <a:rPr lang="de-DE" dirty="0"/>
              <a:t> (</a:t>
            </a:r>
            <a:r>
              <a:rPr lang="de-DE" dirty="0" err="1"/>
              <a:t>mid</a:t>
            </a:r>
            <a:r>
              <a:rPr lang="de-DE" dirty="0"/>
              <a:t> </a:t>
            </a:r>
            <a:r>
              <a:rPr lang="de-DE" dirty="0" err="1"/>
              <a:t>point</a:t>
            </a:r>
            <a:r>
              <a:rPr lang="de-DE" dirty="0"/>
              <a:t>) </a:t>
            </a:r>
            <a:r>
              <a:rPr lang="de-DE" dirty="0" err="1"/>
              <a:t>differences</a:t>
            </a:r>
            <a:r>
              <a:rPr lang="de-DE" dirty="0"/>
              <a:t> </a:t>
            </a:r>
            <a:r>
              <a:rPr lang="de-DE" dirty="0" err="1"/>
              <a:t>or</a:t>
            </a:r>
            <a:r>
              <a:rPr lang="de-DE" dirty="0"/>
              <a:t> </a:t>
            </a:r>
            <a:r>
              <a:rPr lang="de-DE" dirty="0" err="1"/>
              <a:t>correlations</a:t>
            </a:r>
            <a:r>
              <a:rPr lang="de-DE" dirty="0"/>
              <a:t> </a:t>
            </a:r>
          </a:p>
          <a:p>
            <a:pPr marL="185738" indent="-185738">
              <a:buFont typeface="Arial"/>
              <a:buChar char="•"/>
            </a:pPr>
            <a:r>
              <a:rPr lang="de-DE" dirty="0"/>
              <a:t>Statistical </a:t>
            </a:r>
            <a:r>
              <a:rPr lang="de-DE" dirty="0" err="1"/>
              <a:t>connections</a:t>
            </a:r>
            <a:r>
              <a:rPr lang="de-DE" dirty="0"/>
              <a:t> </a:t>
            </a:r>
            <a:r>
              <a:rPr lang="de-DE" dirty="0" err="1"/>
              <a:t>are</a:t>
            </a:r>
            <a:r>
              <a:rPr lang="de-DE" dirty="0"/>
              <a:t> not </a:t>
            </a:r>
            <a:r>
              <a:rPr lang="de-DE" dirty="0" err="1"/>
              <a:t>synonymous</a:t>
            </a:r>
            <a:r>
              <a:rPr lang="de-DE" dirty="0"/>
              <a:t> </a:t>
            </a:r>
            <a:r>
              <a:rPr lang="de-DE" dirty="0" err="1"/>
              <a:t>with</a:t>
            </a:r>
            <a:r>
              <a:rPr lang="de-DE" dirty="0"/>
              <a:t> "</a:t>
            </a:r>
            <a:r>
              <a:rPr lang="de-DE" dirty="0" err="1"/>
              <a:t>causalities</a:t>
            </a:r>
            <a:r>
              <a:rPr lang="de-DE" dirty="0"/>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Effect</a:t>
            </a:r>
            <a:r>
              <a:rPr lang="de-DE" dirty="0"/>
              <a:t> </a:t>
            </a:r>
            <a:r>
              <a:rPr lang="de-DE" dirty="0" err="1"/>
              <a:t>size</a:t>
            </a:r>
            <a:endParaRPr lang="de-DE" dirty="0"/>
          </a:p>
        </p:txBody>
      </p:sp>
      <p:sp>
        <p:nvSpPr>
          <p:cNvPr id="3" name="Inhaltsplatzhalter 2"/>
          <p:cNvSpPr>
            <a:spLocks noGrp="1"/>
          </p:cNvSpPr>
          <p:nvPr>
            <p:ph idx="1"/>
          </p:nvPr>
        </p:nvSpPr>
        <p:spPr/>
        <p:txBody>
          <a:bodyPr/>
          <a:lstStyle/>
          <a:p>
            <a:pPr marL="355600" indent="-355600" eaLnBrk="1" hangingPunct="1">
              <a:lnSpc>
                <a:spcPts val="3000"/>
              </a:lnSpc>
              <a:spcBef>
                <a:spcPts val="600"/>
              </a:spcBef>
              <a:spcAft>
                <a:spcPts val="600"/>
              </a:spcAft>
              <a:buFont typeface="Arial"/>
              <a:buChar char="•"/>
            </a:pPr>
            <a:r>
              <a:rPr lang="de-DE" dirty="0"/>
              <a:t>The </a:t>
            </a:r>
            <a:r>
              <a:rPr lang="de-DE" dirty="0" err="1"/>
              <a:t>effect</a:t>
            </a:r>
            <a:r>
              <a:rPr lang="de-DE" dirty="0"/>
              <a:t> </a:t>
            </a:r>
            <a:r>
              <a:rPr lang="de-DE" dirty="0" err="1"/>
              <a:t>sizes</a:t>
            </a:r>
            <a:r>
              <a:rPr lang="de-DE" dirty="0"/>
              <a:t> </a:t>
            </a:r>
            <a:r>
              <a:rPr lang="de-DE" dirty="0" err="1"/>
              <a:t>are</a:t>
            </a:r>
            <a:r>
              <a:rPr lang="de-DE" dirty="0"/>
              <a:t> </a:t>
            </a:r>
            <a:r>
              <a:rPr lang="de-DE" dirty="0" err="1"/>
              <a:t>comparable</a:t>
            </a:r>
            <a:r>
              <a:rPr lang="de-DE" dirty="0"/>
              <a:t> (due </a:t>
            </a:r>
            <a:r>
              <a:rPr lang="de-DE" dirty="0" err="1"/>
              <a:t>to</a:t>
            </a:r>
            <a:r>
              <a:rPr lang="de-DE" dirty="0"/>
              <a:t> </a:t>
            </a:r>
            <a:r>
              <a:rPr lang="de-DE" dirty="0" err="1"/>
              <a:t>the</a:t>
            </a:r>
            <a:r>
              <a:rPr lang="de-DE" dirty="0"/>
              <a:t> </a:t>
            </a:r>
            <a:r>
              <a:rPr lang="de-DE" dirty="0" err="1"/>
              <a:t>methods</a:t>
            </a:r>
            <a:r>
              <a:rPr lang="de-DE" dirty="0"/>
              <a:t> </a:t>
            </a:r>
            <a:r>
              <a:rPr lang="de-DE" dirty="0" err="1"/>
              <a:t>used</a:t>
            </a:r>
            <a:r>
              <a:rPr lang="de-DE" dirty="0"/>
              <a:t> in meta-</a:t>
            </a:r>
            <a:r>
              <a:rPr lang="de-DE" dirty="0" err="1"/>
              <a:t>analyzes</a:t>
            </a:r>
            <a:r>
              <a:rPr lang="de-DE" dirty="0"/>
              <a:t>), </a:t>
            </a:r>
            <a:r>
              <a:rPr lang="de-DE" dirty="0" err="1"/>
              <a:t>although</a:t>
            </a:r>
            <a:r>
              <a:rPr lang="de-DE" dirty="0"/>
              <a:t> </a:t>
            </a:r>
            <a:r>
              <a:rPr lang="de-DE" dirty="0" err="1"/>
              <a:t>they</a:t>
            </a:r>
            <a:r>
              <a:rPr lang="de-DE" dirty="0"/>
              <a:t> </a:t>
            </a:r>
            <a:r>
              <a:rPr lang="de-DE" dirty="0" err="1"/>
              <a:t>come</a:t>
            </a:r>
            <a:r>
              <a:rPr lang="de-DE" dirty="0"/>
              <a:t> </a:t>
            </a:r>
            <a:r>
              <a:rPr lang="de-DE" dirty="0" err="1"/>
              <a:t>from</a:t>
            </a:r>
            <a:r>
              <a:rPr lang="de-DE" dirty="0"/>
              <a:t> </a:t>
            </a:r>
            <a:r>
              <a:rPr lang="de-DE" dirty="0" err="1"/>
              <a:t>very</a:t>
            </a:r>
            <a:r>
              <a:rPr lang="de-DE" dirty="0"/>
              <a:t> different </a:t>
            </a:r>
            <a:r>
              <a:rPr lang="de-DE" dirty="0" err="1"/>
              <a:t>studies</a:t>
            </a:r>
            <a:r>
              <a:rPr lang="de-DE" dirty="0"/>
              <a:t>. </a:t>
            </a:r>
          </a:p>
          <a:p>
            <a:pPr marL="355600" indent="-355600" eaLnBrk="1" hangingPunct="1">
              <a:lnSpc>
                <a:spcPts val="3000"/>
              </a:lnSpc>
              <a:spcBef>
                <a:spcPts val="600"/>
              </a:spcBef>
              <a:spcAft>
                <a:spcPts val="600"/>
              </a:spcAft>
              <a:buFont typeface="Arial"/>
              <a:buChar char="•"/>
            </a:pPr>
            <a:r>
              <a:rPr lang="de-DE" dirty="0" err="1"/>
              <a:t>Effects</a:t>
            </a:r>
            <a:r>
              <a:rPr lang="de-DE" dirty="0"/>
              <a:t> </a:t>
            </a:r>
            <a:r>
              <a:rPr lang="de-DE" dirty="0" err="1"/>
              <a:t>show</a:t>
            </a:r>
            <a:r>
              <a:rPr lang="de-DE" dirty="0"/>
              <a:t> </a:t>
            </a:r>
            <a:r>
              <a:rPr lang="de-DE" dirty="0" err="1"/>
              <a:t>no</a:t>
            </a:r>
            <a:r>
              <a:rPr lang="de-DE" dirty="0"/>
              <a:t> </a:t>
            </a:r>
            <a:r>
              <a:rPr lang="de-DE" dirty="0" err="1"/>
              <a:t>causes</a:t>
            </a:r>
            <a:r>
              <a:rPr lang="de-DE" dirty="0"/>
              <a:t>. </a:t>
            </a:r>
          </a:p>
          <a:p>
            <a:pPr marL="355600" indent="-355600" eaLnBrk="1" hangingPunct="1">
              <a:lnSpc>
                <a:spcPts val="3000"/>
              </a:lnSpc>
              <a:spcBef>
                <a:spcPts val="600"/>
              </a:spcBef>
              <a:spcAft>
                <a:spcPts val="600"/>
              </a:spcAft>
              <a:buFont typeface="Arial"/>
              <a:buChar char="•"/>
            </a:pPr>
            <a:r>
              <a:rPr lang="de-DE" dirty="0"/>
              <a:t>Do not </a:t>
            </a:r>
            <a:r>
              <a:rPr lang="de-DE" dirty="0" err="1"/>
              <a:t>confuse</a:t>
            </a:r>
            <a:r>
              <a:rPr lang="de-DE" dirty="0"/>
              <a:t> </a:t>
            </a:r>
            <a:r>
              <a:rPr lang="de-DE" dirty="0" err="1"/>
              <a:t>efficacy</a:t>
            </a:r>
            <a:r>
              <a:rPr lang="de-DE" dirty="0"/>
              <a:t> (</a:t>
            </a:r>
            <a:r>
              <a:rPr lang="de-DE" dirty="0" err="1"/>
              <a:t>effects</a:t>
            </a:r>
            <a:r>
              <a:rPr lang="de-DE" dirty="0"/>
              <a:t>) </a:t>
            </a:r>
            <a:r>
              <a:rPr lang="de-DE" dirty="0" err="1"/>
              <a:t>with</a:t>
            </a:r>
            <a:r>
              <a:rPr lang="de-DE" dirty="0"/>
              <a:t> </a:t>
            </a:r>
            <a:r>
              <a:rPr lang="de-DE" dirty="0" err="1"/>
              <a:t>outcome</a:t>
            </a:r>
            <a:r>
              <a:rPr lang="de-DE" dirty="0"/>
              <a:t> (</a:t>
            </a:r>
            <a:r>
              <a:rPr lang="de-DE" dirty="0" err="1"/>
              <a:t>benefit</a:t>
            </a:r>
            <a:r>
              <a:rPr lang="de-DE" dirty="0"/>
              <a:t>). </a:t>
            </a:r>
          </a:p>
          <a:p>
            <a:pPr marL="0" indent="0" eaLnBrk="1" hangingPunct="1">
              <a:lnSpc>
                <a:spcPts val="3000"/>
              </a:lnSpc>
              <a:spcBef>
                <a:spcPts val="600"/>
              </a:spcBef>
              <a:spcAft>
                <a:spcPts val="600"/>
              </a:spcAft>
            </a:pPr>
            <a:endParaRPr lang="de-DE" i="1" dirty="0"/>
          </a:p>
          <a:p>
            <a:pPr marL="0" indent="0" eaLnBrk="1" hangingPunct="1">
              <a:lnSpc>
                <a:spcPts val="3000"/>
              </a:lnSpc>
              <a:spcBef>
                <a:spcPts val="600"/>
              </a:spcBef>
              <a:spcAft>
                <a:spcPts val="600"/>
              </a:spcAft>
            </a:pPr>
            <a:r>
              <a:rPr lang="de-DE" i="1" dirty="0"/>
              <a:t>Meta-</a:t>
            </a:r>
            <a:r>
              <a:rPr lang="de-DE" i="1" dirty="0" err="1"/>
              <a:t>analyzes</a:t>
            </a:r>
            <a:r>
              <a:rPr lang="de-DE" i="1" dirty="0"/>
              <a:t> </a:t>
            </a:r>
            <a:r>
              <a:rPr lang="de-DE" i="1" dirty="0" err="1"/>
              <a:t>are</a:t>
            </a:r>
            <a:r>
              <a:rPr lang="de-DE" i="1" dirty="0"/>
              <a:t> not </a:t>
            </a:r>
            <a:r>
              <a:rPr lang="de-DE" i="1" dirty="0" err="1"/>
              <a:t>only</a:t>
            </a:r>
            <a:r>
              <a:rPr lang="de-DE" i="1" dirty="0"/>
              <a:t> </a:t>
            </a:r>
            <a:r>
              <a:rPr lang="de-DE" i="1" dirty="0" err="1"/>
              <a:t>empirical</a:t>
            </a:r>
            <a:r>
              <a:rPr lang="de-DE" i="1" dirty="0"/>
              <a:t> (in </a:t>
            </a:r>
            <a:r>
              <a:rPr lang="de-DE" i="1" dirty="0" err="1"/>
              <a:t>the</a:t>
            </a:r>
            <a:r>
              <a:rPr lang="de-DE" i="1" dirty="0"/>
              <a:t> sense </a:t>
            </a:r>
            <a:r>
              <a:rPr lang="de-DE" i="1" dirty="0" err="1"/>
              <a:t>of</a:t>
            </a:r>
            <a:r>
              <a:rPr lang="de-DE" i="1" dirty="0"/>
              <a:t> </a:t>
            </a:r>
            <a:r>
              <a:rPr lang="de-DE" i="1" dirty="0" err="1"/>
              <a:t>objective</a:t>
            </a:r>
            <a:r>
              <a:rPr lang="de-DE" i="1" dirty="0"/>
              <a:t>) but also normative</a:t>
            </a:r>
          </a:p>
          <a:p>
            <a:endParaRPr lang="de-DE"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Why</a:t>
            </a:r>
            <a:r>
              <a:rPr lang="de-DE" dirty="0"/>
              <a:t> </a:t>
            </a:r>
            <a:r>
              <a:rPr lang="de-DE" dirty="0" err="1"/>
              <a:t>looking</a:t>
            </a:r>
            <a:r>
              <a:rPr lang="de-DE" dirty="0"/>
              <a:t> upon </a:t>
            </a:r>
            <a:r>
              <a:rPr lang="de-DE" dirty="0" err="1"/>
              <a:t>effect</a:t>
            </a:r>
            <a:r>
              <a:rPr lang="de-DE" dirty="0"/>
              <a:t> </a:t>
            </a:r>
            <a:r>
              <a:rPr lang="de-DE" dirty="0" err="1"/>
              <a:t>sizes</a:t>
            </a:r>
            <a:r>
              <a:rPr lang="de-DE" dirty="0"/>
              <a:t>?</a:t>
            </a:r>
          </a:p>
        </p:txBody>
      </p:sp>
      <p:sp>
        <p:nvSpPr>
          <p:cNvPr id="3" name="Inhaltsplatzhalter 2"/>
          <p:cNvSpPr>
            <a:spLocks noGrp="1"/>
          </p:cNvSpPr>
          <p:nvPr>
            <p:ph idx="1"/>
          </p:nvPr>
        </p:nvSpPr>
        <p:spPr/>
        <p:txBody>
          <a:bodyPr/>
          <a:lstStyle/>
          <a:p>
            <a:pPr marL="342900" indent="-342900">
              <a:buFont typeface="Arial" panose="020B0604020202020204" pitchFamily="34" charset="0"/>
              <a:buChar char="•"/>
            </a:pPr>
            <a:r>
              <a:rPr lang="de-DE" dirty="0" err="1"/>
              <a:t>Comparing</a:t>
            </a:r>
            <a:r>
              <a:rPr lang="de-DE" dirty="0"/>
              <a:t> </a:t>
            </a:r>
            <a:r>
              <a:rPr lang="de-DE" dirty="0" err="1"/>
              <a:t>the</a:t>
            </a:r>
            <a:r>
              <a:rPr lang="de-DE" dirty="0"/>
              <a:t> </a:t>
            </a:r>
            <a:r>
              <a:rPr lang="de-DE" dirty="0" err="1"/>
              <a:t>effectiveness</a:t>
            </a:r>
            <a:r>
              <a:rPr lang="de-DE" dirty="0"/>
              <a:t> </a:t>
            </a:r>
            <a:r>
              <a:rPr lang="de-DE" dirty="0" err="1"/>
              <a:t>of</a:t>
            </a:r>
            <a:r>
              <a:rPr lang="de-DE" dirty="0"/>
              <a:t> </a:t>
            </a:r>
            <a:r>
              <a:rPr lang="de-DE" dirty="0" err="1"/>
              <a:t>one</a:t>
            </a:r>
            <a:r>
              <a:rPr lang="de-DE" dirty="0"/>
              <a:t> </a:t>
            </a:r>
            <a:r>
              <a:rPr lang="de-DE" dirty="0" err="1"/>
              <a:t>and</a:t>
            </a:r>
            <a:r>
              <a:rPr lang="de-DE" dirty="0"/>
              <a:t> </a:t>
            </a:r>
            <a:r>
              <a:rPr lang="de-DE" dirty="0" err="1"/>
              <a:t>the</a:t>
            </a:r>
            <a:r>
              <a:rPr lang="de-DE" dirty="0"/>
              <a:t> same </a:t>
            </a:r>
            <a:r>
              <a:rPr lang="de-DE" dirty="0" err="1"/>
              <a:t>test</a:t>
            </a:r>
            <a:r>
              <a:rPr lang="de-DE" dirty="0"/>
              <a:t> </a:t>
            </a:r>
            <a:r>
              <a:rPr lang="de-DE" dirty="0" err="1"/>
              <a:t>over</a:t>
            </a:r>
            <a:r>
              <a:rPr lang="de-DE" dirty="0"/>
              <a:t> a </a:t>
            </a:r>
            <a:r>
              <a:rPr lang="de-DE" dirty="0" err="1"/>
              <a:t>period</a:t>
            </a:r>
            <a:r>
              <a:rPr lang="de-DE" dirty="0"/>
              <a:t> </a:t>
            </a:r>
            <a:r>
              <a:rPr lang="de-DE" dirty="0" err="1"/>
              <a:t>of</a:t>
            </a:r>
            <a:r>
              <a:rPr lang="de-DE" dirty="0"/>
              <a:t> time. </a:t>
            </a:r>
          </a:p>
          <a:p>
            <a:pPr marL="342900" indent="-342900">
              <a:buFont typeface="Arial" panose="020B0604020202020204" pitchFamily="34" charset="0"/>
              <a:buChar char="•"/>
            </a:pPr>
            <a:r>
              <a:rPr lang="de-DE" dirty="0" err="1"/>
              <a:t>Comparing</a:t>
            </a:r>
            <a:r>
              <a:rPr lang="de-DE" dirty="0"/>
              <a:t> </a:t>
            </a:r>
            <a:r>
              <a:rPr lang="de-DE" dirty="0" err="1"/>
              <a:t>results</a:t>
            </a:r>
            <a:r>
              <a:rPr lang="de-DE" dirty="0"/>
              <a:t> </a:t>
            </a:r>
            <a:r>
              <a:rPr lang="de-DE" dirty="0" err="1"/>
              <a:t>from</a:t>
            </a:r>
            <a:r>
              <a:rPr lang="de-DE" dirty="0"/>
              <a:t> different </a:t>
            </a:r>
            <a:r>
              <a:rPr lang="de-DE" dirty="0" err="1"/>
              <a:t>tests</a:t>
            </a:r>
            <a:r>
              <a:rPr lang="de-DE" dirty="0"/>
              <a:t>. </a:t>
            </a:r>
          </a:p>
          <a:p>
            <a:pPr marL="342900" indent="-342900">
              <a:buFont typeface="Arial" panose="020B0604020202020204" pitchFamily="34" charset="0"/>
              <a:buChar char="•"/>
            </a:pPr>
            <a:r>
              <a:rPr lang="de-DE" dirty="0" err="1"/>
              <a:t>Comparing</a:t>
            </a:r>
            <a:r>
              <a:rPr lang="de-DE" dirty="0"/>
              <a:t> </a:t>
            </a:r>
            <a:r>
              <a:rPr lang="de-DE" dirty="0" err="1"/>
              <a:t>groups</a:t>
            </a:r>
            <a:r>
              <a:rPr lang="de-DE" dirty="0"/>
              <a:t> </a:t>
            </a:r>
            <a:r>
              <a:rPr lang="de-DE" dirty="0" err="1"/>
              <a:t>that</a:t>
            </a:r>
            <a:r>
              <a:rPr lang="de-DE" dirty="0"/>
              <a:t> </a:t>
            </a:r>
            <a:r>
              <a:rPr lang="de-DE" dirty="0" err="1"/>
              <a:t>have</a:t>
            </a:r>
            <a:r>
              <a:rPr lang="de-DE" dirty="0"/>
              <a:t> </a:t>
            </a:r>
            <a:r>
              <a:rPr lang="de-DE" dirty="0" err="1"/>
              <a:t>passed</a:t>
            </a:r>
            <a:r>
              <a:rPr lang="de-DE" dirty="0"/>
              <a:t> </a:t>
            </a:r>
            <a:r>
              <a:rPr lang="de-DE" dirty="0" err="1"/>
              <a:t>the</a:t>
            </a:r>
            <a:r>
              <a:rPr lang="de-DE" dirty="0"/>
              <a:t> same </a:t>
            </a:r>
            <a:r>
              <a:rPr lang="de-DE" dirty="0" err="1"/>
              <a:t>test</a:t>
            </a:r>
            <a:r>
              <a:rPr lang="de-DE" dirty="0"/>
              <a:t>. </a:t>
            </a:r>
          </a:p>
          <a:p>
            <a:pPr marL="0" indent="0"/>
            <a:endParaRPr lang="de-DE" dirty="0"/>
          </a:p>
          <a:p>
            <a:pPr marL="0" indent="0"/>
            <a:r>
              <a:rPr lang="de-DE" i="1" dirty="0"/>
              <a:t>Hattie </a:t>
            </a:r>
            <a:r>
              <a:rPr lang="de-DE" i="1" dirty="0" err="1"/>
              <a:t>compares</a:t>
            </a:r>
            <a:r>
              <a:rPr lang="de-DE" i="1" dirty="0"/>
              <a:t> different </a:t>
            </a:r>
            <a:r>
              <a:rPr lang="de-DE" i="1" dirty="0" err="1"/>
              <a:t>groups</a:t>
            </a:r>
            <a:r>
              <a:rPr lang="de-DE" i="1" dirty="0"/>
              <a:t> </a:t>
            </a:r>
            <a:r>
              <a:rPr lang="de-DE" i="1" dirty="0" err="1"/>
              <a:t>that</a:t>
            </a:r>
            <a:r>
              <a:rPr lang="de-DE" i="1" dirty="0"/>
              <a:t> </a:t>
            </a:r>
            <a:r>
              <a:rPr lang="de-DE" i="1" dirty="0" err="1"/>
              <a:t>have</a:t>
            </a:r>
            <a:r>
              <a:rPr lang="de-DE" i="1" dirty="0"/>
              <a:t> </a:t>
            </a:r>
            <a:r>
              <a:rPr lang="de-DE" i="1" dirty="0" err="1"/>
              <a:t>participated</a:t>
            </a:r>
            <a:r>
              <a:rPr lang="de-DE" i="1" dirty="0"/>
              <a:t> in different </a:t>
            </a:r>
            <a:r>
              <a:rPr lang="de-DE" i="1" dirty="0" err="1"/>
              <a:t>studies</a:t>
            </a:r>
            <a:endParaRPr lang="de-DE" i="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 normative </a:t>
            </a:r>
            <a:r>
              <a:rPr lang="de-DE" dirty="0" err="1"/>
              <a:t>ideas</a:t>
            </a:r>
            <a:r>
              <a:rPr lang="de-DE" dirty="0"/>
              <a:t> </a:t>
            </a:r>
            <a:r>
              <a:rPr lang="de-DE" dirty="0" err="1"/>
              <a:t>behind</a:t>
            </a:r>
            <a:endParaRPr lang="de-DE" dirty="0"/>
          </a:p>
        </p:txBody>
      </p:sp>
      <p:sp>
        <p:nvSpPr>
          <p:cNvPr id="3" name="Inhaltsplatzhalter 2"/>
          <p:cNvSpPr>
            <a:spLocks noGrp="1"/>
          </p:cNvSpPr>
          <p:nvPr>
            <p:ph idx="1"/>
          </p:nvPr>
        </p:nvSpPr>
        <p:spPr/>
        <p:txBody>
          <a:bodyPr/>
          <a:lstStyle/>
          <a:p>
            <a:pPr marL="442913" indent="-442913">
              <a:buFont typeface="Wingdings" charset="2"/>
              <a:buChar char="§"/>
            </a:pPr>
            <a:r>
              <a:rPr lang="de-DE" dirty="0" err="1"/>
              <a:t>cognitive</a:t>
            </a:r>
            <a:r>
              <a:rPr lang="de-DE" dirty="0"/>
              <a:t> </a:t>
            </a:r>
            <a:r>
              <a:rPr lang="de-DE" dirty="0" err="1"/>
              <a:t>learning</a:t>
            </a:r>
            <a:r>
              <a:rPr lang="de-DE" dirty="0"/>
              <a:t> (</a:t>
            </a:r>
            <a:r>
              <a:rPr lang="de-DE" dirty="0" err="1"/>
              <a:t>outcome</a:t>
            </a:r>
            <a:r>
              <a:rPr lang="de-DE" dirty="0"/>
              <a:t>) </a:t>
            </a:r>
            <a:r>
              <a:rPr lang="de-DE" dirty="0" err="1"/>
              <a:t>is</a:t>
            </a:r>
            <a:r>
              <a:rPr lang="de-DE" dirty="0"/>
              <a:t> in </a:t>
            </a:r>
            <a:r>
              <a:rPr lang="de-DE" dirty="0" err="1"/>
              <a:t>the</a:t>
            </a:r>
            <a:r>
              <a:rPr lang="de-DE" dirty="0"/>
              <a:t> </a:t>
            </a:r>
            <a:r>
              <a:rPr lang="de-DE" dirty="0" err="1"/>
              <a:t>foreground</a:t>
            </a:r>
            <a:r>
              <a:rPr lang="de-DE" dirty="0"/>
              <a:t> </a:t>
            </a:r>
          </a:p>
          <a:p>
            <a:pPr marL="442913" indent="-442913">
              <a:buFont typeface="Wingdings" charset="2"/>
              <a:buChar char="§"/>
            </a:pPr>
            <a:r>
              <a:rPr lang="de-DE" dirty="0" err="1"/>
              <a:t>Primacy</a:t>
            </a:r>
            <a:r>
              <a:rPr lang="de-DE" dirty="0"/>
              <a:t> </a:t>
            </a:r>
            <a:r>
              <a:rPr lang="de-DE" dirty="0" err="1"/>
              <a:t>of</a:t>
            </a:r>
            <a:r>
              <a:rPr lang="de-DE" dirty="0"/>
              <a:t> personal </a:t>
            </a:r>
            <a:r>
              <a:rPr lang="de-DE" dirty="0" err="1"/>
              <a:t>effect</a:t>
            </a:r>
            <a:r>
              <a:rPr lang="de-DE" dirty="0"/>
              <a:t> </a:t>
            </a:r>
            <a:r>
              <a:rPr lang="de-DE" dirty="0" err="1"/>
              <a:t>sizes</a:t>
            </a:r>
            <a:r>
              <a:rPr lang="de-DE" dirty="0"/>
              <a:t> </a:t>
            </a:r>
          </a:p>
          <a:p>
            <a:pPr marL="442913" indent="-442913">
              <a:buFont typeface="Wingdings" charset="2"/>
              <a:buChar char="§"/>
            </a:pPr>
            <a:r>
              <a:rPr lang="de-DE" dirty="0"/>
              <a:t>Teaching </a:t>
            </a:r>
            <a:r>
              <a:rPr lang="de-DE" dirty="0" err="1"/>
              <a:t>and</a:t>
            </a:r>
            <a:r>
              <a:rPr lang="de-DE" dirty="0"/>
              <a:t> </a:t>
            </a:r>
            <a:r>
              <a:rPr lang="de-DE" dirty="0" err="1"/>
              <a:t>teacher</a:t>
            </a:r>
            <a:r>
              <a:rPr lang="de-DE" dirty="0"/>
              <a:t> </a:t>
            </a:r>
            <a:r>
              <a:rPr lang="de-DE" dirty="0" err="1"/>
              <a:t>behavior</a:t>
            </a:r>
            <a:r>
              <a:rPr lang="de-DE" dirty="0"/>
              <a:t> in </a:t>
            </a:r>
            <a:r>
              <a:rPr lang="de-DE" dirty="0" err="1"/>
              <a:t>the</a:t>
            </a:r>
            <a:r>
              <a:rPr lang="de-DE" dirty="0"/>
              <a:t> </a:t>
            </a:r>
            <a:r>
              <a:rPr lang="de-DE" dirty="0" err="1"/>
              <a:t>focus</a:t>
            </a:r>
            <a:r>
              <a:rPr lang="de-DE" dirty="0"/>
              <a:t> </a:t>
            </a:r>
          </a:p>
          <a:p>
            <a:pPr marL="442913" indent="-442913">
              <a:buFont typeface="Wingdings" charset="2"/>
              <a:buChar char="§"/>
            </a:pPr>
            <a:r>
              <a:rPr lang="de-DE" dirty="0" err="1"/>
              <a:t>structure-related</a:t>
            </a:r>
            <a:r>
              <a:rPr lang="de-DE" dirty="0"/>
              <a:t> </a:t>
            </a:r>
            <a:r>
              <a:rPr lang="de-DE" dirty="0" err="1"/>
              <a:t>effect</a:t>
            </a:r>
            <a:r>
              <a:rPr lang="de-DE" dirty="0"/>
              <a:t> </a:t>
            </a:r>
            <a:r>
              <a:rPr lang="de-DE" dirty="0" err="1"/>
              <a:t>sizes</a:t>
            </a:r>
            <a:r>
              <a:rPr lang="de-DE" dirty="0"/>
              <a:t> </a:t>
            </a:r>
            <a:r>
              <a:rPr lang="de-DE" dirty="0" err="1"/>
              <a:t>are</a:t>
            </a:r>
            <a:r>
              <a:rPr lang="de-DE" dirty="0"/>
              <a:t> </a:t>
            </a:r>
            <a:r>
              <a:rPr lang="de-DE" dirty="0" err="1"/>
              <a:t>of</a:t>
            </a:r>
            <a:r>
              <a:rPr lang="de-DE" dirty="0"/>
              <a:t> </a:t>
            </a:r>
            <a:r>
              <a:rPr lang="de-DE" dirty="0" err="1"/>
              <a:t>secondary</a:t>
            </a:r>
            <a:r>
              <a:rPr lang="de-DE" dirty="0"/>
              <a:t> </a:t>
            </a:r>
            <a:r>
              <a:rPr lang="de-DE" dirty="0" err="1"/>
              <a:t>importance</a:t>
            </a:r>
            <a:endParaRPr lang="de-DE"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740150">
            <a:off x="6611114" y="1451130"/>
            <a:ext cx="1768951" cy="2147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i="1" dirty="0">
                <a:solidFill>
                  <a:schemeClr val="tx1"/>
                </a:solidFill>
              </a:rPr>
              <a:t>Visible Learning</a:t>
            </a:r>
          </a:p>
        </p:txBody>
      </p:sp>
      <p:sp>
        <p:nvSpPr>
          <p:cNvPr id="3" name="Content Placeholder 2"/>
          <p:cNvSpPr>
            <a:spLocks noGrp="1"/>
          </p:cNvSpPr>
          <p:nvPr>
            <p:ph idx="1"/>
          </p:nvPr>
        </p:nvSpPr>
        <p:spPr>
          <a:xfrm>
            <a:off x="468313" y="1663794"/>
            <a:ext cx="6407943" cy="1721780"/>
          </a:xfrm>
        </p:spPr>
        <p:txBody>
          <a:bodyPr/>
          <a:lstStyle/>
          <a:p>
            <a:r>
              <a:rPr lang="en-US" dirty="0"/>
              <a:t>Dr. John Hattie</a:t>
            </a:r>
          </a:p>
          <a:p>
            <a:r>
              <a:rPr lang="en-US" sz="1800" dirty="0"/>
              <a:t>Professor of Education and </a:t>
            </a:r>
            <a:br>
              <a:rPr lang="en-US" sz="1800" dirty="0"/>
            </a:br>
            <a:r>
              <a:rPr lang="en-US" sz="1800" dirty="0"/>
              <a:t>Director of the Melbourne Education Research Institute at the University of Melbourne, Australia</a:t>
            </a:r>
          </a:p>
          <a:p>
            <a:pPr>
              <a:lnSpc>
                <a:spcPct val="100000"/>
              </a:lnSpc>
            </a:pPr>
            <a:r>
              <a:rPr lang="en-US" sz="1200" dirty="0"/>
              <a:t>Since 2011</a:t>
            </a:r>
            <a:r>
              <a:rPr lang="en-US" sz="1800" dirty="0"/>
              <a:t> </a:t>
            </a:r>
          </a:p>
        </p:txBody>
      </p:sp>
      <p:pic>
        <p:nvPicPr>
          <p:cNvPr id="9" name="Bild 3">
            <a:extLst>
              <a:ext uri="{FF2B5EF4-FFF2-40B4-BE49-F238E27FC236}">
                <a16:creationId xmlns:a16="http://schemas.microsoft.com/office/drawing/2014/main" id="{F0745982-24CE-5F4E-89C8-750969BA9C9F}"/>
              </a:ext>
            </a:extLst>
          </p:cNvPr>
          <p:cNvPicPr>
            <a:picLocks noChangeAspect="1"/>
          </p:cNvPicPr>
          <p:nvPr/>
        </p:nvPicPr>
        <p:blipFill>
          <a:blip r:embed="rId2">
            <a:extLst>
              <a:ext uri="{28A0092B-C50C-407E-A947-70E740481C1C}">
                <a14:useLocalDpi xmlns:a14="http://schemas.microsoft.com/office/drawing/2010/main" val="0"/>
              </a:ext>
            </a:extLst>
          </a:blip>
          <a:srcRect t="7975" b="7975"/>
          <a:stretch>
            <a:fillRect/>
          </a:stretch>
        </p:blipFill>
        <p:spPr bwMode="auto">
          <a:xfrm>
            <a:off x="6660232" y="1513243"/>
            <a:ext cx="1670716" cy="1872331"/>
          </a:xfrm>
          <a:prstGeom prst="rect">
            <a:avLst/>
          </a:prstGeom>
          <a:noFill/>
          <a:ln w="9525">
            <a:no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1" name="Picture 5" descr="All+Visible+Learning+Books.png">
            <a:extLst>
              <a:ext uri="{FF2B5EF4-FFF2-40B4-BE49-F238E27FC236}">
                <a16:creationId xmlns:a16="http://schemas.microsoft.com/office/drawing/2014/main" id="{4B8BE8D8-A389-DF48-8FAA-4DA9886B3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492030"/>
            <a:ext cx="7442031" cy="3208441"/>
          </a:xfrm>
          <a:prstGeom prst="rect">
            <a:avLst/>
          </a:prstGeom>
        </p:spPr>
      </p:pic>
    </p:spTree>
    <p:extLst>
      <p:ext uri="{BB962C8B-B14F-4D97-AF65-F5344CB8AC3E}">
        <p14:creationId xmlns:p14="http://schemas.microsoft.com/office/powerpoint/2010/main" val="203293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Meta-Analyse &amp; effect size</a:t>
            </a:r>
            <a:endParaRPr lang="de-DE" dirty="0"/>
          </a:p>
        </p:txBody>
      </p:sp>
      <p:sp>
        <p:nvSpPr>
          <p:cNvPr id="3" name="Inhaltsplatzhalter 2"/>
          <p:cNvSpPr>
            <a:spLocks noGrp="1"/>
          </p:cNvSpPr>
          <p:nvPr>
            <p:ph idx="1"/>
          </p:nvPr>
        </p:nvSpPr>
        <p:spPr>
          <a:xfrm>
            <a:off x="460219" y="2060848"/>
            <a:ext cx="8156575" cy="4319587"/>
          </a:xfrm>
        </p:spPr>
        <p:txBody>
          <a:bodyPr/>
          <a:lstStyle/>
          <a:p>
            <a:r>
              <a:rPr lang="de-DE" dirty="0"/>
              <a:t>The </a:t>
            </a:r>
            <a:r>
              <a:rPr lang="de-DE" dirty="0" err="1"/>
              <a:t>effect</a:t>
            </a:r>
            <a:r>
              <a:rPr lang="de-DE" dirty="0"/>
              <a:t> </a:t>
            </a:r>
            <a:r>
              <a:rPr lang="de-DE" dirty="0" err="1"/>
              <a:t>size</a:t>
            </a:r>
            <a:r>
              <a:rPr lang="de-DE" dirty="0"/>
              <a:t> </a:t>
            </a:r>
            <a:r>
              <a:rPr lang="de-DE" dirty="0" err="1"/>
              <a:t>of</a:t>
            </a:r>
            <a:r>
              <a:rPr lang="de-DE" dirty="0"/>
              <a:t> 1.0 </a:t>
            </a:r>
            <a:r>
              <a:rPr lang="de-DE" dirty="0" err="1"/>
              <a:t>means</a:t>
            </a:r>
            <a:r>
              <a:rPr lang="de-DE" dirty="0"/>
              <a:t> </a:t>
            </a:r>
          </a:p>
          <a:p>
            <a:pPr marL="342900" indent="-342900">
              <a:buFont typeface="Arial" panose="020B0604020202020204" pitchFamily="34" charset="0"/>
              <a:buChar char="•"/>
            </a:pPr>
            <a:r>
              <a:rPr lang="de-DE" dirty="0"/>
              <a:t>an </a:t>
            </a:r>
            <a:r>
              <a:rPr lang="de-DE" dirty="0" err="1"/>
              <a:t>improvement</a:t>
            </a:r>
            <a:r>
              <a:rPr lang="de-DE" dirty="0"/>
              <a:t> </a:t>
            </a:r>
            <a:r>
              <a:rPr lang="de-DE" dirty="0" err="1"/>
              <a:t>of</a:t>
            </a:r>
            <a:r>
              <a:rPr lang="de-DE" dirty="0"/>
              <a:t> </a:t>
            </a:r>
            <a:r>
              <a:rPr lang="de-DE" dirty="0" err="1"/>
              <a:t>the</a:t>
            </a:r>
            <a:r>
              <a:rPr lang="de-DE" dirty="0"/>
              <a:t> </a:t>
            </a:r>
            <a:r>
              <a:rPr lang="de-DE" dirty="0" err="1"/>
              <a:t>learning</a:t>
            </a:r>
            <a:r>
              <a:rPr lang="de-DE" dirty="0"/>
              <a:t> rate </a:t>
            </a:r>
            <a:r>
              <a:rPr lang="de-DE" dirty="0" err="1"/>
              <a:t>by</a:t>
            </a:r>
            <a:r>
              <a:rPr lang="de-DE" dirty="0"/>
              <a:t> 45% </a:t>
            </a:r>
            <a:r>
              <a:rPr lang="de-DE" dirty="0" err="1"/>
              <a:t>or</a:t>
            </a:r>
            <a:r>
              <a:rPr lang="de-DE" dirty="0"/>
              <a:t> </a:t>
            </a:r>
          </a:p>
          <a:p>
            <a:pPr marL="342900" indent="-342900">
              <a:buFont typeface="Arial" panose="020B0604020202020204" pitchFamily="34" charset="0"/>
              <a:buChar char="•"/>
            </a:pPr>
            <a:r>
              <a:rPr lang="de-DE" dirty="0" err="1"/>
              <a:t>that</a:t>
            </a:r>
            <a:r>
              <a:rPr lang="de-DE" dirty="0"/>
              <a:t> </a:t>
            </a:r>
            <a:r>
              <a:rPr lang="de-DE" dirty="0" err="1"/>
              <a:t>pupils</a:t>
            </a:r>
            <a:r>
              <a:rPr lang="de-DE" dirty="0"/>
              <a:t>, e.g. </a:t>
            </a:r>
            <a:r>
              <a:rPr lang="de-DE" dirty="0" err="1"/>
              <a:t>are</a:t>
            </a:r>
            <a:r>
              <a:rPr lang="de-DE" dirty="0"/>
              <a:t> </a:t>
            </a:r>
            <a:r>
              <a:rPr lang="de-DE" dirty="0" err="1"/>
              <a:t>taught</a:t>
            </a:r>
            <a:r>
              <a:rPr lang="de-DE" dirty="0"/>
              <a:t> </a:t>
            </a:r>
            <a:r>
              <a:rPr lang="de-DE" dirty="0" err="1"/>
              <a:t>with</a:t>
            </a:r>
            <a:r>
              <a:rPr lang="de-DE" dirty="0"/>
              <a:t> a </a:t>
            </a:r>
            <a:r>
              <a:rPr lang="de-DE" dirty="0" err="1"/>
              <a:t>didactical</a:t>
            </a:r>
            <a:r>
              <a:rPr lang="de-DE" dirty="0"/>
              <a:t> </a:t>
            </a:r>
            <a:r>
              <a:rPr lang="de-DE" dirty="0" err="1"/>
              <a:t>approach</a:t>
            </a:r>
            <a:r>
              <a:rPr lang="de-DE" dirty="0"/>
              <a:t> (</a:t>
            </a:r>
            <a:r>
              <a:rPr lang="de-DE" dirty="0" err="1"/>
              <a:t>concept</a:t>
            </a:r>
            <a:r>
              <a:rPr lang="de-DE" dirty="0"/>
              <a:t>), </a:t>
            </a:r>
            <a:r>
              <a:rPr lang="de-DE" dirty="0" err="1"/>
              <a:t>get</a:t>
            </a:r>
            <a:r>
              <a:rPr lang="de-DE" dirty="0"/>
              <a:t> </a:t>
            </a:r>
            <a:r>
              <a:rPr lang="de-DE" dirty="0" err="1"/>
              <a:t>better</a:t>
            </a:r>
            <a:r>
              <a:rPr lang="de-DE" dirty="0"/>
              <a:t> </a:t>
            </a:r>
            <a:r>
              <a:rPr lang="de-DE" dirty="0" err="1"/>
              <a:t>results</a:t>
            </a:r>
            <a:r>
              <a:rPr lang="de-DE" dirty="0"/>
              <a:t> </a:t>
            </a:r>
            <a:r>
              <a:rPr lang="de-DE" dirty="0" err="1"/>
              <a:t>than</a:t>
            </a:r>
            <a:r>
              <a:rPr lang="de-DE" dirty="0"/>
              <a:t> 34% </a:t>
            </a:r>
            <a:r>
              <a:rPr lang="de-DE" dirty="0" err="1"/>
              <a:t>of</a:t>
            </a:r>
            <a:r>
              <a:rPr lang="de-DE" dirty="0"/>
              <a:t> </a:t>
            </a:r>
            <a:r>
              <a:rPr lang="de-DE" dirty="0" err="1"/>
              <a:t>students</a:t>
            </a:r>
            <a:r>
              <a:rPr lang="de-DE" dirty="0"/>
              <a:t> </a:t>
            </a:r>
            <a:r>
              <a:rPr lang="de-DE" dirty="0" err="1"/>
              <a:t>who</a:t>
            </a:r>
            <a:r>
              <a:rPr lang="de-DE" dirty="0"/>
              <a:t> do not </a:t>
            </a:r>
            <a:r>
              <a:rPr lang="de-DE" dirty="0" err="1"/>
              <a:t>experience</a:t>
            </a:r>
            <a:r>
              <a:rPr lang="de-DE" dirty="0"/>
              <a:t> </a:t>
            </a:r>
            <a:r>
              <a:rPr lang="de-DE" dirty="0" err="1"/>
              <a:t>this</a:t>
            </a:r>
            <a:r>
              <a:rPr lang="de-DE" dirty="0"/>
              <a:t> </a:t>
            </a:r>
            <a:r>
              <a:rPr lang="de-DE" dirty="0" err="1"/>
              <a:t>kind</a:t>
            </a:r>
            <a:r>
              <a:rPr lang="de-DE" dirty="0"/>
              <a:t> </a:t>
            </a:r>
            <a:r>
              <a:rPr lang="de-DE" dirty="0" err="1"/>
              <a:t>of</a:t>
            </a:r>
            <a:r>
              <a:rPr lang="de-DE" dirty="0"/>
              <a:t> </a:t>
            </a:r>
            <a:r>
              <a:rPr lang="de-DE" dirty="0" err="1"/>
              <a:t>teaching</a:t>
            </a:r>
            <a:r>
              <a:rPr lang="de-DE" dirty="0"/>
              <a:t> </a:t>
            </a:r>
            <a:r>
              <a:rPr lang="de-DE" dirty="0" err="1"/>
              <a:t>or</a:t>
            </a:r>
            <a:r>
              <a:rPr lang="de-DE" dirty="0"/>
              <a:t> </a:t>
            </a:r>
          </a:p>
          <a:p>
            <a:pPr marL="342900" indent="-342900">
              <a:buFont typeface="Arial" panose="020B0604020202020204" pitchFamily="34" charset="0"/>
              <a:buChar char="•"/>
            </a:pPr>
            <a:r>
              <a:rPr lang="de-DE" dirty="0" err="1"/>
              <a:t>the</a:t>
            </a:r>
            <a:r>
              <a:rPr lang="de-DE" dirty="0"/>
              <a:t> </a:t>
            </a:r>
            <a:r>
              <a:rPr lang="de-DE" dirty="0" err="1"/>
              <a:t>school</a:t>
            </a:r>
            <a:r>
              <a:rPr lang="de-DE" dirty="0"/>
              <a:t> </a:t>
            </a:r>
            <a:r>
              <a:rPr lang="de-DE" dirty="0" err="1"/>
              <a:t>achievement</a:t>
            </a:r>
            <a:r>
              <a:rPr lang="de-DE" dirty="0"/>
              <a:t> </a:t>
            </a:r>
            <a:r>
              <a:rPr lang="de-DE" dirty="0" err="1"/>
              <a:t>of</a:t>
            </a:r>
            <a:r>
              <a:rPr lang="de-DE" dirty="0"/>
              <a:t> </a:t>
            </a:r>
            <a:r>
              <a:rPr lang="de-DE" dirty="0" err="1"/>
              <a:t>two</a:t>
            </a:r>
            <a:r>
              <a:rPr lang="de-DE" dirty="0"/>
              <a:t> </a:t>
            </a:r>
            <a:r>
              <a:rPr lang="de-DE" dirty="0" err="1"/>
              <a:t>to</a:t>
            </a:r>
            <a:r>
              <a:rPr lang="de-DE" dirty="0"/>
              <a:t> </a:t>
            </a:r>
            <a:r>
              <a:rPr lang="de-DE" dirty="0" err="1"/>
              <a:t>three</a:t>
            </a:r>
            <a:r>
              <a:rPr lang="de-DE" dirty="0"/>
              <a:t> </a:t>
            </a:r>
            <a:r>
              <a:rPr lang="de-DE" dirty="0" err="1"/>
              <a:t>school</a:t>
            </a:r>
            <a:r>
              <a:rPr lang="de-DE" dirty="0"/>
              <a:t> </a:t>
            </a:r>
            <a:r>
              <a:rPr lang="de-DE" dirty="0" err="1"/>
              <a:t>years</a:t>
            </a:r>
            <a:endParaRPr lang="en-GB" sz="2000" dirty="0"/>
          </a:p>
          <a:p>
            <a:endParaRPr lang="de-DE" dirty="0"/>
          </a:p>
        </p:txBody>
      </p:sp>
      <p:pic>
        <p:nvPicPr>
          <p:cNvPr id="5" name="Bild 4"/>
          <p:cNvPicPr>
            <a:picLocks noChangeAspect="1"/>
          </p:cNvPicPr>
          <p:nvPr/>
        </p:nvPicPr>
        <p:blipFill>
          <a:blip r:embed="rId3"/>
          <a:stretch>
            <a:fillRect/>
          </a:stretch>
        </p:blipFill>
        <p:spPr>
          <a:xfrm>
            <a:off x="6444208" y="762000"/>
            <a:ext cx="2426742" cy="174669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err="1"/>
              <a:t>Effect</a:t>
            </a:r>
            <a:r>
              <a:rPr lang="de-DE" b="1" dirty="0"/>
              <a:t> </a:t>
            </a:r>
            <a:r>
              <a:rPr lang="de-DE" b="1" dirty="0" err="1"/>
              <a:t>size</a:t>
            </a:r>
            <a:r>
              <a:rPr lang="de-DE" b="1" dirty="0"/>
              <a:t> -  </a:t>
            </a:r>
            <a:r>
              <a:rPr lang="de-DE" b="1" dirty="0" err="1"/>
              <a:t>unit</a:t>
            </a:r>
            <a:r>
              <a:rPr lang="de-DE" b="1" dirty="0"/>
              <a:t> </a:t>
            </a:r>
            <a:r>
              <a:rPr lang="de-DE" b="1" dirty="0" err="1"/>
              <a:t>of</a:t>
            </a:r>
            <a:r>
              <a:rPr lang="de-DE" b="1" dirty="0"/>
              <a:t> </a:t>
            </a:r>
            <a:r>
              <a:rPr lang="de-DE" b="1" dirty="0" err="1"/>
              <a:t>measure</a:t>
            </a:r>
            <a:r>
              <a:rPr lang="de-DE" b="1" dirty="0"/>
              <a:t> „d“ </a:t>
            </a:r>
            <a:endParaRPr lang="de-DE" dirty="0"/>
          </a:p>
        </p:txBody>
      </p:sp>
      <p:sp>
        <p:nvSpPr>
          <p:cNvPr id="3" name="Inhaltsplatzhalter 2"/>
          <p:cNvSpPr>
            <a:spLocks noGrp="1"/>
          </p:cNvSpPr>
          <p:nvPr>
            <p:ph idx="1"/>
          </p:nvPr>
        </p:nvSpPr>
        <p:spPr>
          <a:xfrm>
            <a:off x="457200" y="1600200"/>
            <a:ext cx="8153400" cy="3810000"/>
          </a:xfrm>
        </p:spPr>
        <p:txBody>
          <a:bodyPr/>
          <a:lstStyle/>
          <a:p>
            <a:r>
              <a:rPr lang="de-DE" sz="2000" dirty="0"/>
              <a:t>d &lt;0 		</a:t>
            </a:r>
            <a:r>
              <a:rPr lang="de-DE" sz="2000" dirty="0" err="1"/>
              <a:t>Measure</a:t>
            </a:r>
            <a:r>
              <a:rPr lang="de-DE" sz="2000" dirty="0"/>
              <a:t> </a:t>
            </a:r>
            <a:r>
              <a:rPr lang="de-DE" sz="2000" dirty="0" err="1"/>
              <a:t>reduces</a:t>
            </a:r>
            <a:r>
              <a:rPr lang="de-DE" sz="2000" dirty="0"/>
              <a:t> </a:t>
            </a:r>
            <a:r>
              <a:rPr lang="de-DE" sz="2000" dirty="0" err="1"/>
              <a:t>learning</a:t>
            </a:r>
            <a:r>
              <a:rPr lang="de-DE" sz="2000" dirty="0"/>
              <a:t> </a:t>
            </a:r>
            <a:r>
              <a:rPr lang="de-DE" sz="2000" dirty="0" err="1"/>
              <a:t>success</a:t>
            </a:r>
            <a:r>
              <a:rPr lang="de-DE" sz="2000" dirty="0"/>
              <a:t> </a:t>
            </a:r>
            <a:r>
              <a:rPr lang="de-DE" sz="2000" dirty="0" err="1"/>
              <a:t>or</a:t>
            </a:r>
            <a:r>
              <a:rPr lang="de-DE" sz="2000" dirty="0"/>
              <a:t> </a:t>
            </a:r>
            <a:r>
              <a:rPr lang="de-DE" sz="2000" dirty="0" err="1"/>
              <a:t>school</a:t>
            </a:r>
            <a:r>
              <a:rPr lang="de-DE" sz="2000" dirty="0"/>
              <a:t> 		</a:t>
            </a:r>
            <a:r>
              <a:rPr lang="de-DE" sz="2000" dirty="0" err="1"/>
              <a:t>performance</a:t>
            </a:r>
            <a:r>
              <a:rPr lang="de-DE" sz="2000" dirty="0"/>
              <a:t> </a:t>
            </a:r>
          </a:p>
          <a:p>
            <a:r>
              <a:rPr lang="de-DE" sz="2000" dirty="0"/>
              <a:t>0 ≤ d &lt;.20 	</a:t>
            </a:r>
            <a:r>
              <a:rPr lang="de-DE" sz="2000" dirty="0" err="1"/>
              <a:t>no</a:t>
            </a:r>
            <a:r>
              <a:rPr lang="de-DE" sz="2000" dirty="0"/>
              <a:t> </a:t>
            </a:r>
            <a:r>
              <a:rPr lang="de-DE" sz="2000" dirty="0" err="1"/>
              <a:t>effect</a:t>
            </a:r>
            <a:r>
              <a:rPr lang="de-DE" sz="2000" dirty="0"/>
              <a:t> </a:t>
            </a:r>
            <a:r>
              <a:rPr lang="de-DE" sz="2000" dirty="0" err="1"/>
              <a:t>or</a:t>
            </a:r>
            <a:r>
              <a:rPr lang="de-DE" sz="2000" dirty="0"/>
              <a:t> </a:t>
            </a:r>
            <a:r>
              <a:rPr lang="de-DE" sz="2000" dirty="0" err="1"/>
              <a:t>insignificant</a:t>
            </a:r>
            <a:r>
              <a:rPr lang="de-DE" sz="2000" dirty="0"/>
              <a:t> </a:t>
            </a:r>
            <a:r>
              <a:rPr lang="de-DE" sz="2000" dirty="0" err="1"/>
              <a:t>effect</a:t>
            </a:r>
            <a:r>
              <a:rPr lang="de-DE" sz="2000" dirty="0"/>
              <a:t>; </a:t>
            </a:r>
            <a:r>
              <a:rPr lang="de-DE" sz="2000" dirty="0" err="1"/>
              <a:t>does</a:t>
            </a:r>
            <a:r>
              <a:rPr lang="de-DE" sz="2000" dirty="0"/>
              <a:t> not hurt, 		but </a:t>
            </a:r>
            <a:r>
              <a:rPr lang="de-DE" sz="2000" dirty="0" err="1"/>
              <a:t>does</a:t>
            </a:r>
            <a:r>
              <a:rPr lang="de-DE" sz="2000" dirty="0"/>
              <a:t> not </a:t>
            </a:r>
            <a:r>
              <a:rPr lang="de-DE" sz="2000" dirty="0" err="1"/>
              <a:t>help</a:t>
            </a:r>
            <a:r>
              <a:rPr lang="de-DE" sz="2000" dirty="0"/>
              <a:t> </a:t>
            </a:r>
            <a:r>
              <a:rPr lang="de-DE" sz="2000" dirty="0" err="1"/>
              <a:t>much</a:t>
            </a:r>
            <a:r>
              <a:rPr lang="de-DE" sz="2000" dirty="0"/>
              <a:t> </a:t>
            </a:r>
          </a:p>
          <a:p>
            <a:r>
              <a:rPr lang="de-DE" sz="2000" dirty="0"/>
              <a:t>.20 ≤ d &lt;.40 	</a:t>
            </a:r>
            <a:r>
              <a:rPr lang="de-DE" sz="2000" dirty="0" err="1"/>
              <a:t>small</a:t>
            </a:r>
            <a:r>
              <a:rPr lang="de-DE" sz="2000" dirty="0"/>
              <a:t> </a:t>
            </a:r>
            <a:r>
              <a:rPr lang="de-DE" sz="2000" dirty="0" err="1"/>
              <a:t>effect</a:t>
            </a:r>
            <a:r>
              <a:rPr lang="de-DE" sz="2000" dirty="0"/>
              <a:t>, </a:t>
            </a:r>
            <a:r>
              <a:rPr lang="de-DE" sz="2000" dirty="0" err="1"/>
              <a:t>comparable</a:t>
            </a:r>
            <a:r>
              <a:rPr lang="de-DE" sz="2000" dirty="0"/>
              <a:t> </a:t>
            </a:r>
            <a:r>
              <a:rPr lang="de-DE" sz="2000" dirty="0" err="1"/>
              <a:t>to</a:t>
            </a:r>
            <a:r>
              <a:rPr lang="de-DE" sz="2000" dirty="0"/>
              <a:t> </a:t>
            </a:r>
            <a:r>
              <a:rPr lang="de-DE" sz="2000" dirty="0" err="1"/>
              <a:t>the</a:t>
            </a:r>
            <a:r>
              <a:rPr lang="de-DE" sz="2000" dirty="0"/>
              <a:t> </a:t>
            </a:r>
            <a:r>
              <a:rPr lang="de-DE" sz="2000" dirty="0" err="1"/>
              <a:t>learning</a:t>
            </a:r>
            <a:r>
              <a:rPr lang="de-DE" sz="2000" dirty="0"/>
              <a:t> 			</a:t>
            </a:r>
            <a:r>
              <a:rPr lang="de-DE" sz="2000" dirty="0" err="1"/>
              <a:t>increase</a:t>
            </a:r>
            <a:r>
              <a:rPr lang="de-DE" sz="2000" dirty="0"/>
              <a:t> </a:t>
            </a:r>
            <a:r>
              <a:rPr lang="de-DE" sz="2000" dirty="0" err="1"/>
              <a:t>of</a:t>
            </a:r>
            <a:r>
              <a:rPr lang="de-DE" sz="2000" dirty="0"/>
              <a:t> a </a:t>
            </a:r>
            <a:r>
              <a:rPr lang="de-DE" sz="2000" dirty="0" err="1"/>
              <a:t>school</a:t>
            </a:r>
            <a:r>
              <a:rPr lang="de-DE" sz="2000" dirty="0"/>
              <a:t> </a:t>
            </a:r>
            <a:r>
              <a:rPr lang="de-DE" sz="2000" dirty="0" err="1"/>
              <a:t>semester</a:t>
            </a:r>
            <a:r>
              <a:rPr lang="de-DE" sz="2000" dirty="0"/>
              <a:t> </a:t>
            </a:r>
          </a:p>
          <a:p>
            <a:r>
              <a:rPr lang="de-DE" sz="2000" dirty="0"/>
              <a:t>	.40 ≤ d &lt;.60 	moderate </a:t>
            </a:r>
            <a:r>
              <a:rPr lang="de-DE" sz="2000" dirty="0" err="1"/>
              <a:t>effect</a:t>
            </a:r>
            <a:r>
              <a:rPr lang="de-DE" sz="2000" dirty="0"/>
              <a:t> (1 </a:t>
            </a:r>
            <a:r>
              <a:rPr lang="de-DE" sz="2000" dirty="0" err="1"/>
              <a:t>school</a:t>
            </a:r>
            <a:r>
              <a:rPr lang="de-DE" sz="2000" dirty="0"/>
              <a:t> </a:t>
            </a:r>
            <a:r>
              <a:rPr lang="de-DE" sz="2000" dirty="0" err="1"/>
              <a:t>year</a:t>
            </a:r>
            <a:r>
              <a:rPr lang="de-DE" sz="2000" dirty="0"/>
              <a:t>) </a:t>
            </a:r>
          </a:p>
          <a:p>
            <a:r>
              <a:rPr lang="de-DE" sz="2000" dirty="0"/>
              <a:t>d ≥.60: 	</a:t>
            </a:r>
            <a:r>
              <a:rPr lang="de-DE" sz="2000" dirty="0" err="1"/>
              <a:t>big</a:t>
            </a:r>
            <a:r>
              <a:rPr lang="de-DE" sz="2000" dirty="0"/>
              <a:t> </a:t>
            </a:r>
            <a:r>
              <a:rPr lang="de-DE" sz="2000" dirty="0" err="1"/>
              <a:t>effect</a:t>
            </a:r>
            <a:endParaRPr lang="de-DE" sz="2000" dirty="0"/>
          </a:p>
          <a:p>
            <a:r>
              <a:rPr lang="de-DE" sz="2000" dirty="0"/>
              <a:t>				</a:t>
            </a:r>
            <a:endParaRPr lang="de-DE" dirty="0"/>
          </a:p>
        </p:txBody>
      </p:sp>
      <p:pic>
        <p:nvPicPr>
          <p:cNvPr id="5" name="Bild 4"/>
          <p:cNvPicPr>
            <a:picLocks noChangeAspect="1"/>
          </p:cNvPicPr>
          <p:nvPr/>
        </p:nvPicPr>
        <p:blipFill>
          <a:blip r:embed="rId3"/>
          <a:stretch>
            <a:fillRect/>
          </a:stretch>
        </p:blipFill>
        <p:spPr>
          <a:xfrm>
            <a:off x="5257800" y="4732702"/>
            <a:ext cx="3675668" cy="212529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77799" y="1657350"/>
            <a:ext cx="3654045" cy="25637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36A9EC"/>
                </a:solidFill>
              </a:rPr>
              <a:t>“The key to many of the influences above the </a:t>
            </a:r>
            <a:r>
              <a:rPr lang="en-US" i="1" dirty="0">
                <a:solidFill>
                  <a:srgbClr val="36A9EC"/>
                </a:solidFill>
              </a:rPr>
              <a:t>d = 0.40</a:t>
            </a:r>
            <a:r>
              <a:rPr lang="en-US" dirty="0">
                <a:solidFill>
                  <a:srgbClr val="36A9EC"/>
                </a:solidFill>
              </a:rPr>
              <a:t> hinge-point is that they are deliberate interventions aimed at enhancing teaching and learning.”</a:t>
            </a:r>
          </a:p>
          <a:p>
            <a:pPr algn="r"/>
            <a:r>
              <a:rPr lang="en-US" dirty="0">
                <a:solidFill>
                  <a:srgbClr val="36A9EC"/>
                </a:solidFill>
              </a:rPr>
              <a:t> </a:t>
            </a:r>
            <a:r>
              <a:rPr lang="en-US" sz="1440" dirty="0">
                <a:solidFill>
                  <a:srgbClr val="36A9EC"/>
                </a:solidFill>
              </a:rPr>
              <a:t>– John Hattie </a:t>
            </a:r>
            <a:r>
              <a:rPr lang="en-US" sz="1440" u="sng" dirty="0">
                <a:solidFill>
                  <a:srgbClr val="36A9EC"/>
                </a:solidFill>
              </a:rPr>
              <a:t>Visible Learning for Teachers</a:t>
            </a:r>
            <a:r>
              <a:rPr lang="en-US" sz="1440" dirty="0">
                <a:solidFill>
                  <a:srgbClr val="36A9EC"/>
                </a:solidFill>
              </a:rPr>
              <a:t>, p. 17</a:t>
            </a:r>
          </a:p>
        </p:txBody>
      </p:sp>
      <p:sp>
        <p:nvSpPr>
          <p:cNvPr id="2" name="Text Placeholder 1"/>
          <p:cNvSpPr>
            <a:spLocks noGrp="1"/>
          </p:cNvSpPr>
          <p:nvPr>
            <p:ph type="body" sz="quarter" idx="16"/>
          </p:nvPr>
        </p:nvSpPr>
        <p:spPr>
          <a:xfrm>
            <a:off x="594360" y="4725144"/>
            <a:ext cx="7966306" cy="1771650"/>
          </a:xfrm>
        </p:spPr>
        <p:txBody>
          <a:bodyPr>
            <a:normAutofit fontScale="77500" lnSpcReduction="20000"/>
          </a:bodyPr>
          <a:lstStyle/>
          <a:p>
            <a:pPr algn="l">
              <a:buClr>
                <a:schemeClr val="bg1"/>
              </a:buClr>
            </a:pPr>
            <a:r>
              <a:rPr lang="en-US" b="1" dirty="0"/>
              <a:t>Almost everything we do improves learning (above “0”)</a:t>
            </a:r>
          </a:p>
          <a:p>
            <a:pPr algn="l">
              <a:buClr>
                <a:schemeClr val="bg1"/>
              </a:buClr>
            </a:pPr>
            <a:r>
              <a:rPr lang="en-US" b="1" dirty="0"/>
              <a:t>The average effect size of all Hattie’s studies is 0.4.</a:t>
            </a:r>
          </a:p>
          <a:p>
            <a:pPr algn="l">
              <a:buClr>
                <a:schemeClr val="bg1"/>
              </a:buClr>
            </a:pPr>
            <a:r>
              <a:rPr lang="en-US" b="1" dirty="0"/>
              <a:t>Working smarter based on the effect size that makes a profound difference</a:t>
            </a:r>
          </a:p>
          <a:p>
            <a:pPr algn="l">
              <a:buClr>
                <a:schemeClr val="bg1"/>
              </a:buClr>
            </a:pPr>
            <a:r>
              <a:rPr lang="en-US" b="1" dirty="0"/>
              <a:t>Know the most positive impacts on student learning based on research </a:t>
            </a:r>
          </a:p>
          <a:p>
            <a:pPr algn="l">
              <a:buClr>
                <a:schemeClr val="bg1"/>
              </a:buClr>
            </a:pPr>
            <a:r>
              <a:rPr lang="en-US" b="1" dirty="0"/>
              <a:t>Evidence from the students’ growth should provide the impact/proof of the effectiveness. </a:t>
            </a:r>
          </a:p>
        </p:txBody>
      </p:sp>
      <p:sp>
        <p:nvSpPr>
          <p:cNvPr id="4" name="TextBox 3"/>
          <p:cNvSpPr txBox="1"/>
          <p:nvPr/>
        </p:nvSpPr>
        <p:spPr>
          <a:xfrm>
            <a:off x="580760" y="816075"/>
            <a:ext cx="7979906" cy="840230"/>
          </a:xfrm>
          <a:prstGeom prst="rect">
            <a:avLst/>
          </a:prstGeom>
          <a:noFill/>
        </p:spPr>
        <p:txBody>
          <a:bodyPr wrap="square" rtlCol="0">
            <a:spAutoFit/>
          </a:bodyPr>
          <a:lstStyle/>
          <a:p>
            <a:pPr algn="ctr"/>
            <a:r>
              <a:rPr lang="en-US" sz="4860" b="1" dirty="0"/>
              <a:t>Concept of Effect Size</a:t>
            </a:r>
          </a:p>
        </p:txBody>
      </p:sp>
      <p:sp>
        <p:nvSpPr>
          <p:cNvPr id="10" name="Rectangle 9"/>
          <p:cNvSpPr/>
          <p:nvPr/>
        </p:nvSpPr>
        <p:spPr>
          <a:xfrm>
            <a:off x="4880072" y="1805833"/>
            <a:ext cx="3691907" cy="240424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graphicFrame>
        <p:nvGraphicFramePr>
          <p:cNvPr id="11" name="Chart 10"/>
          <p:cNvGraphicFramePr>
            <a:graphicFrameLocks/>
          </p:cNvGraphicFramePr>
          <p:nvPr>
            <p:extLst>
              <p:ext uri="{D42A27DB-BD31-4B8C-83A1-F6EECF244321}">
                <p14:modId xmlns:p14="http://schemas.microsoft.com/office/powerpoint/2010/main" val="3715931795"/>
              </p:ext>
            </p:extLst>
          </p:nvPr>
        </p:nvGraphicFramePr>
        <p:xfrm>
          <a:off x="4203336" y="1989673"/>
          <a:ext cx="4969357" cy="35533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2169371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4">
            <a:extLst>
              <a:ext uri="{FF2B5EF4-FFF2-40B4-BE49-F238E27FC236}">
                <a16:creationId xmlns:a16="http://schemas.microsoft.com/office/drawing/2014/main" id="{05698217-E7AB-5D48-A1D7-6A56C1C19846}"/>
              </a:ext>
            </a:extLst>
          </p:cNvPr>
          <p:cNvGrpSpPr>
            <a:grpSpLocks/>
          </p:cNvGrpSpPr>
          <p:nvPr/>
        </p:nvGrpSpPr>
        <p:grpSpPr bwMode="auto">
          <a:xfrm>
            <a:off x="1979712" y="2996952"/>
            <a:ext cx="6929884" cy="3600400"/>
            <a:chOff x="1214414" y="2459055"/>
            <a:chExt cx="7074388" cy="3541713"/>
          </a:xfrm>
        </p:grpSpPr>
        <p:pic>
          <p:nvPicPr>
            <p:cNvPr id="5" name="Picture 2">
              <a:extLst>
                <a:ext uri="{FF2B5EF4-FFF2-40B4-BE49-F238E27FC236}">
                  <a16:creationId xmlns:a16="http://schemas.microsoft.com/office/drawing/2014/main" id="{341940C9-411B-2E42-B0EE-17540C174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66" y="2887683"/>
              <a:ext cx="6270625" cy="311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3">
              <a:extLst>
                <a:ext uri="{FF2B5EF4-FFF2-40B4-BE49-F238E27FC236}">
                  <a16:creationId xmlns:a16="http://schemas.microsoft.com/office/drawing/2014/main" id="{13C47ECD-264F-6D4E-A2DB-074A1295F45F}"/>
                </a:ext>
              </a:extLst>
            </p:cNvPr>
            <p:cNvSpPr txBox="1">
              <a:spLocks noChangeArrowheads="1"/>
            </p:cNvSpPr>
            <p:nvPr/>
          </p:nvSpPr>
          <p:spPr bwMode="auto">
            <a:xfrm>
              <a:off x="4429323" y="2459055"/>
              <a:ext cx="50168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.40</a:t>
              </a:r>
              <a:endParaRPr lang="en-US">
                <a:solidFill>
                  <a:srgbClr val="000000"/>
                </a:solidFill>
              </a:endParaRPr>
            </a:p>
          </p:txBody>
        </p:sp>
        <p:sp>
          <p:nvSpPr>
            <p:cNvPr id="7" name="TextBox 14">
              <a:extLst>
                <a:ext uri="{FF2B5EF4-FFF2-40B4-BE49-F238E27FC236}">
                  <a16:creationId xmlns:a16="http://schemas.microsoft.com/office/drawing/2014/main" id="{99BC9EE1-8D41-1E46-A718-E0EBA0F44D0C}"/>
                </a:ext>
              </a:extLst>
            </p:cNvPr>
            <p:cNvSpPr txBox="1">
              <a:spLocks noChangeArrowheads="1"/>
            </p:cNvSpPr>
            <p:nvPr/>
          </p:nvSpPr>
          <p:spPr bwMode="auto">
            <a:xfrm>
              <a:off x="3572014" y="2601930"/>
              <a:ext cx="50168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.30</a:t>
              </a:r>
              <a:endParaRPr lang="en-US">
                <a:solidFill>
                  <a:srgbClr val="000000"/>
                </a:solidFill>
              </a:endParaRPr>
            </a:p>
          </p:txBody>
        </p:sp>
        <p:sp>
          <p:nvSpPr>
            <p:cNvPr id="8" name="TextBox 15">
              <a:extLst>
                <a:ext uri="{FF2B5EF4-FFF2-40B4-BE49-F238E27FC236}">
                  <a16:creationId xmlns:a16="http://schemas.microsoft.com/office/drawing/2014/main" id="{35C92DD9-5ACA-A14A-BA64-DCDADBFF3C0A}"/>
                </a:ext>
              </a:extLst>
            </p:cNvPr>
            <p:cNvSpPr txBox="1">
              <a:spLocks noChangeArrowheads="1"/>
            </p:cNvSpPr>
            <p:nvPr/>
          </p:nvSpPr>
          <p:spPr bwMode="auto">
            <a:xfrm>
              <a:off x="2214608" y="3244868"/>
              <a:ext cx="50168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.15</a:t>
              </a:r>
              <a:endParaRPr lang="en-US">
                <a:solidFill>
                  <a:srgbClr val="000000"/>
                </a:solidFill>
              </a:endParaRPr>
            </a:p>
          </p:txBody>
        </p:sp>
        <p:sp>
          <p:nvSpPr>
            <p:cNvPr id="9" name="TextBox 16">
              <a:extLst>
                <a:ext uri="{FF2B5EF4-FFF2-40B4-BE49-F238E27FC236}">
                  <a16:creationId xmlns:a16="http://schemas.microsoft.com/office/drawing/2014/main" id="{41E2C8E6-2B70-0C46-8708-564B34446793}"/>
                </a:ext>
              </a:extLst>
            </p:cNvPr>
            <p:cNvSpPr txBox="1">
              <a:spLocks noChangeArrowheads="1"/>
            </p:cNvSpPr>
            <p:nvPr/>
          </p:nvSpPr>
          <p:spPr bwMode="auto">
            <a:xfrm>
              <a:off x="1500184" y="4357705"/>
              <a:ext cx="311171"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0</a:t>
              </a:r>
              <a:endParaRPr lang="en-US">
                <a:solidFill>
                  <a:srgbClr val="000000"/>
                </a:solidFill>
              </a:endParaRPr>
            </a:p>
          </p:txBody>
        </p:sp>
        <p:sp>
          <p:nvSpPr>
            <p:cNvPr id="10" name="TextBox 17">
              <a:extLst>
                <a:ext uri="{FF2B5EF4-FFF2-40B4-BE49-F238E27FC236}">
                  <a16:creationId xmlns:a16="http://schemas.microsoft.com/office/drawing/2014/main" id="{D8D04646-FE62-F34E-94FC-2BE4805B7346}"/>
                </a:ext>
              </a:extLst>
            </p:cNvPr>
            <p:cNvSpPr txBox="1">
              <a:spLocks noChangeArrowheads="1"/>
            </p:cNvSpPr>
            <p:nvPr/>
          </p:nvSpPr>
          <p:spPr bwMode="auto">
            <a:xfrm>
              <a:off x="5500960" y="2601930"/>
              <a:ext cx="50168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.50</a:t>
              </a:r>
              <a:endParaRPr lang="en-US">
                <a:solidFill>
                  <a:srgbClr val="000000"/>
                </a:solidFill>
              </a:endParaRPr>
            </a:p>
          </p:txBody>
        </p:sp>
        <p:sp>
          <p:nvSpPr>
            <p:cNvPr id="11" name="TextBox 18">
              <a:extLst>
                <a:ext uri="{FF2B5EF4-FFF2-40B4-BE49-F238E27FC236}">
                  <a16:creationId xmlns:a16="http://schemas.microsoft.com/office/drawing/2014/main" id="{CA9637D3-C1C4-014D-8BCC-9299B989EE05}"/>
                </a:ext>
              </a:extLst>
            </p:cNvPr>
            <p:cNvSpPr txBox="1">
              <a:spLocks noChangeArrowheads="1"/>
            </p:cNvSpPr>
            <p:nvPr/>
          </p:nvSpPr>
          <p:spPr bwMode="auto">
            <a:xfrm>
              <a:off x="6286826" y="2959118"/>
              <a:ext cx="50168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.60</a:t>
              </a:r>
              <a:endParaRPr lang="en-US">
                <a:solidFill>
                  <a:srgbClr val="000000"/>
                </a:solidFill>
              </a:endParaRPr>
            </a:p>
          </p:txBody>
        </p:sp>
        <p:sp>
          <p:nvSpPr>
            <p:cNvPr id="12" name="TextBox 19">
              <a:extLst>
                <a:ext uri="{FF2B5EF4-FFF2-40B4-BE49-F238E27FC236}">
                  <a16:creationId xmlns:a16="http://schemas.microsoft.com/office/drawing/2014/main" id="{41FFFA29-A9FC-0D40-A8F8-C0ABCF4C04AD}"/>
                </a:ext>
              </a:extLst>
            </p:cNvPr>
            <p:cNvSpPr txBox="1">
              <a:spLocks noChangeArrowheads="1"/>
            </p:cNvSpPr>
            <p:nvPr/>
          </p:nvSpPr>
          <p:spPr bwMode="auto">
            <a:xfrm>
              <a:off x="6929808" y="3530618"/>
              <a:ext cx="50168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.70</a:t>
              </a:r>
              <a:endParaRPr lang="en-US">
                <a:solidFill>
                  <a:srgbClr val="000000"/>
                </a:solidFill>
              </a:endParaRPr>
            </a:p>
          </p:txBody>
        </p:sp>
        <p:sp>
          <p:nvSpPr>
            <p:cNvPr id="13" name="TextBox 20">
              <a:extLst>
                <a:ext uri="{FF2B5EF4-FFF2-40B4-BE49-F238E27FC236}">
                  <a16:creationId xmlns:a16="http://schemas.microsoft.com/office/drawing/2014/main" id="{26A17B36-6FF8-404F-927E-0E4E0C061A1C}"/>
                </a:ext>
              </a:extLst>
            </p:cNvPr>
            <p:cNvSpPr txBox="1">
              <a:spLocks noChangeArrowheads="1"/>
            </p:cNvSpPr>
            <p:nvPr/>
          </p:nvSpPr>
          <p:spPr bwMode="auto">
            <a:xfrm>
              <a:off x="7287020" y="4173555"/>
              <a:ext cx="50168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.80</a:t>
              </a:r>
              <a:endParaRPr lang="en-US">
                <a:solidFill>
                  <a:srgbClr val="000000"/>
                </a:solidFill>
              </a:endParaRPr>
            </a:p>
          </p:txBody>
        </p:sp>
        <p:sp>
          <p:nvSpPr>
            <p:cNvPr id="14" name="TextBox 21">
              <a:extLst>
                <a:ext uri="{FF2B5EF4-FFF2-40B4-BE49-F238E27FC236}">
                  <a16:creationId xmlns:a16="http://schemas.microsoft.com/office/drawing/2014/main" id="{4692DD6C-585C-3749-B0A6-A926478F69BE}"/>
                </a:ext>
              </a:extLst>
            </p:cNvPr>
            <p:cNvSpPr txBox="1">
              <a:spLocks noChangeArrowheads="1"/>
            </p:cNvSpPr>
            <p:nvPr/>
          </p:nvSpPr>
          <p:spPr bwMode="auto">
            <a:xfrm>
              <a:off x="7644233" y="4745055"/>
              <a:ext cx="50168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.90</a:t>
              </a:r>
              <a:endParaRPr lang="en-US">
                <a:solidFill>
                  <a:srgbClr val="000000"/>
                </a:solidFill>
              </a:endParaRPr>
            </a:p>
          </p:txBody>
        </p:sp>
        <p:sp>
          <p:nvSpPr>
            <p:cNvPr id="15" name="TextBox 22">
              <a:extLst>
                <a:ext uri="{FF2B5EF4-FFF2-40B4-BE49-F238E27FC236}">
                  <a16:creationId xmlns:a16="http://schemas.microsoft.com/office/drawing/2014/main" id="{C36F87B0-4C3C-7A4E-A8BA-080ADC1DC01F}"/>
                </a:ext>
              </a:extLst>
            </p:cNvPr>
            <p:cNvSpPr txBox="1">
              <a:spLocks noChangeArrowheads="1"/>
            </p:cNvSpPr>
            <p:nvPr/>
          </p:nvSpPr>
          <p:spPr bwMode="auto">
            <a:xfrm>
              <a:off x="7787117" y="5387993"/>
              <a:ext cx="50168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1.0</a:t>
              </a:r>
              <a:endParaRPr lang="en-US">
                <a:solidFill>
                  <a:srgbClr val="000000"/>
                </a:solidFill>
              </a:endParaRPr>
            </a:p>
          </p:txBody>
        </p:sp>
        <p:cxnSp>
          <p:nvCxnSpPr>
            <p:cNvPr id="16" name="Straight Connector 30">
              <a:extLst>
                <a:ext uri="{FF2B5EF4-FFF2-40B4-BE49-F238E27FC236}">
                  <a16:creationId xmlns:a16="http://schemas.microsoft.com/office/drawing/2014/main" id="{9CD33A85-4CBA-BB42-92A0-B38E1AC57E19}"/>
                </a:ext>
              </a:extLst>
            </p:cNvPr>
            <p:cNvCxnSpPr/>
            <p:nvPr/>
          </p:nvCxnSpPr>
          <p:spPr>
            <a:xfrm rot="5400000">
              <a:off x="5608128" y="3107547"/>
              <a:ext cx="142875" cy="71442"/>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31">
              <a:extLst>
                <a:ext uri="{FF2B5EF4-FFF2-40B4-BE49-F238E27FC236}">
                  <a16:creationId xmlns:a16="http://schemas.microsoft.com/office/drawing/2014/main" id="{ABEB0C90-FB5A-8B4A-9883-014D1B5FF8A2}"/>
                </a:ext>
              </a:extLst>
            </p:cNvPr>
            <p:cNvCxnSpPr/>
            <p:nvPr/>
          </p:nvCxnSpPr>
          <p:spPr>
            <a:xfrm rot="5400000">
              <a:off x="6251109" y="3393297"/>
              <a:ext cx="142875" cy="71443"/>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33">
              <a:extLst>
                <a:ext uri="{FF2B5EF4-FFF2-40B4-BE49-F238E27FC236}">
                  <a16:creationId xmlns:a16="http://schemas.microsoft.com/office/drawing/2014/main" id="{120D37B1-0125-3F40-BDFE-B3DECEEE09E2}"/>
                </a:ext>
              </a:extLst>
            </p:cNvPr>
            <p:cNvCxnSpPr/>
            <p:nvPr/>
          </p:nvCxnSpPr>
          <p:spPr>
            <a:xfrm rot="5400000">
              <a:off x="6786928" y="3786200"/>
              <a:ext cx="142875" cy="142885"/>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35">
              <a:extLst>
                <a:ext uri="{FF2B5EF4-FFF2-40B4-BE49-F238E27FC236}">
                  <a16:creationId xmlns:a16="http://schemas.microsoft.com/office/drawing/2014/main" id="{52AC45ED-F365-9C44-82BD-5EA26FB5341B}"/>
                </a:ext>
              </a:extLst>
            </p:cNvPr>
            <p:cNvCxnSpPr/>
            <p:nvPr/>
          </p:nvCxnSpPr>
          <p:spPr>
            <a:xfrm rot="10800000" flipV="1">
              <a:off x="7215578" y="4429143"/>
              <a:ext cx="142885" cy="71437"/>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42">
              <a:extLst>
                <a:ext uri="{FF2B5EF4-FFF2-40B4-BE49-F238E27FC236}">
                  <a16:creationId xmlns:a16="http://schemas.microsoft.com/office/drawing/2014/main" id="{C83DA012-E25F-BF4D-964B-8568A3FC5457}"/>
                </a:ext>
              </a:extLst>
            </p:cNvPr>
            <p:cNvCxnSpPr/>
            <p:nvPr/>
          </p:nvCxnSpPr>
          <p:spPr>
            <a:xfrm rot="10800000" flipV="1">
              <a:off x="7429905" y="5000643"/>
              <a:ext cx="214328" cy="71437"/>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44">
              <a:extLst>
                <a:ext uri="{FF2B5EF4-FFF2-40B4-BE49-F238E27FC236}">
                  <a16:creationId xmlns:a16="http://schemas.microsoft.com/office/drawing/2014/main" id="{E8D9BC8F-2286-4D48-9703-682BC9D27667}"/>
                </a:ext>
              </a:extLst>
            </p:cNvPr>
            <p:cNvCxnSpPr/>
            <p:nvPr/>
          </p:nvCxnSpPr>
          <p:spPr>
            <a:xfrm rot="10800000">
              <a:off x="7572790" y="5572143"/>
              <a:ext cx="142885" cy="1587"/>
            </a:xfrm>
            <a:prstGeom prst="line">
              <a:avLst/>
            </a:prstGeom>
          </p:spPr>
          <p:style>
            <a:lnRef idx="2">
              <a:schemeClr val="dk1"/>
            </a:lnRef>
            <a:fillRef idx="0">
              <a:schemeClr val="dk1"/>
            </a:fillRef>
            <a:effectRef idx="1">
              <a:schemeClr val="dk1"/>
            </a:effectRef>
            <a:fontRef idx="minor">
              <a:schemeClr val="tx1"/>
            </a:fontRef>
          </p:style>
        </p:cxnSp>
        <p:sp>
          <p:nvSpPr>
            <p:cNvPr id="22" name="TextBox 59">
              <a:extLst>
                <a:ext uri="{FF2B5EF4-FFF2-40B4-BE49-F238E27FC236}">
                  <a16:creationId xmlns:a16="http://schemas.microsoft.com/office/drawing/2014/main" id="{029F20BF-6C75-B841-8028-96C3CAE7B469}"/>
                </a:ext>
              </a:extLst>
            </p:cNvPr>
            <p:cNvSpPr txBox="1">
              <a:spLocks noChangeArrowheads="1"/>
            </p:cNvSpPr>
            <p:nvPr/>
          </p:nvSpPr>
          <p:spPr bwMode="auto">
            <a:xfrm>
              <a:off x="2000280" y="5286393"/>
              <a:ext cx="12764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FFFFFF"/>
                  </a:solidFill>
                  <a:latin typeface="Aharoni" pitchFamily="2" charset="-79"/>
                  <a:cs typeface="Aharoni" pitchFamily="2" charset="-79"/>
                </a:rPr>
                <a:t>REVERSE</a:t>
              </a:r>
              <a:endParaRPr lang="en-US">
                <a:solidFill>
                  <a:srgbClr val="FFFFFF"/>
                </a:solidFill>
                <a:latin typeface="Aharoni" pitchFamily="2" charset="-79"/>
                <a:cs typeface="Aharoni" pitchFamily="2" charset="-79"/>
              </a:endParaRPr>
            </a:p>
          </p:txBody>
        </p:sp>
        <p:sp>
          <p:nvSpPr>
            <p:cNvPr id="23" name="TextBox 60">
              <a:extLst>
                <a:ext uri="{FF2B5EF4-FFF2-40B4-BE49-F238E27FC236}">
                  <a16:creationId xmlns:a16="http://schemas.microsoft.com/office/drawing/2014/main" id="{5D40CBE9-5DF3-294D-B3DB-442CFCE49527}"/>
                </a:ext>
              </a:extLst>
            </p:cNvPr>
            <p:cNvSpPr txBox="1">
              <a:spLocks noChangeArrowheads="1"/>
            </p:cNvSpPr>
            <p:nvPr/>
          </p:nvSpPr>
          <p:spPr bwMode="auto">
            <a:xfrm rot="2700000">
              <a:off x="2236893" y="4240208"/>
              <a:ext cx="1708150" cy="64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latin typeface="Aharoni" pitchFamily="2" charset="-79"/>
                  <a:cs typeface="Aharoni" pitchFamily="2" charset="-79"/>
                </a:rPr>
                <a:t>Developmental</a:t>
              </a:r>
            </a:p>
            <a:p>
              <a:pPr eaLnBrk="1" fontAlgn="base" hangingPunct="1">
                <a:spcBef>
                  <a:spcPct val="0"/>
                </a:spcBef>
                <a:spcAft>
                  <a:spcPct val="0"/>
                </a:spcAft>
              </a:pPr>
              <a:r>
                <a:rPr lang="en-AU">
                  <a:solidFill>
                    <a:srgbClr val="000000"/>
                  </a:solidFill>
                  <a:latin typeface="Aharoni" pitchFamily="2" charset="-79"/>
                  <a:cs typeface="Aharoni" pitchFamily="2" charset="-79"/>
                </a:rPr>
                <a:t>Effects</a:t>
              </a:r>
              <a:endParaRPr lang="en-US">
                <a:solidFill>
                  <a:srgbClr val="000000"/>
                </a:solidFill>
                <a:latin typeface="Aharoni" pitchFamily="2" charset="-79"/>
                <a:cs typeface="Aharoni" pitchFamily="2" charset="-79"/>
              </a:endParaRPr>
            </a:p>
          </p:txBody>
        </p:sp>
        <p:sp>
          <p:nvSpPr>
            <p:cNvPr id="24" name="TextBox 61">
              <a:extLst>
                <a:ext uri="{FF2B5EF4-FFF2-40B4-BE49-F238E27FC236}">
                  <a16:creationId xmlns:a16="http://schemas.microsoft.com/office/drawing/2014/main" id="{8CFE5E1E-DC51-164B-ADC9-56528C6CB461}"/>
                </a:ext>
              </a:extLst>
            </p:cNvPr>
            <p:cNvSpPr txBox="1">
              <a:spLocks noChangeArrowheads="1"/>
            </p:cNvSpPr>
            <p:nvPr/>
          </p:nvSpPr>
          <p:spPr bwMode="auto">
            <a:xfrm rot="3600000">
              <a:off x="3147364" y="3356754"/>
              <a:ext cx="1022350" cy="91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cs typeface="Aharoni" pitchFamily="2" charset="-79"/>
                </a:rPr>
                <a:t>Typical</a:t>
              </a:r>
            </a:p>
            <a:p>
              <a:pPr eaLnBrk="1" fontAlgn="base" hangingPunct="1">
                <a:spcBef>
                  <a:spcPct val="0"/>
                </a:spcBef>
                <a:spcAft>
                  <a:spcPct val="0"/>
                </a:spcAft>
              </a:pPr>
              <a:r>
                <a:rPr lang="en-AU">
                  <a:solidFill>
                    <a:srgbClr val="000000"/>
                  </a:solidFill>
                  <a:cs typeface="Aharoni" pitchFamily="2" charset="-79"/>
                </a:rPr>
                <a:t>Teacher</a:t>
              </a:r>
            </a:p>
            <a:p>
              <a:pPr eaLnBrk="1" fontAlgn="base" hangingPunct="1">
                <a:spcBef>
                  <a:spcPct val="0"/>
                </a:spcBef>
                <a:spcAft>
                  <a:spcPct val="0"/>
                </a:spcAft>
              </a:pPr>
              <a:r>
                <a:rPr lang="en-AU">
                  <a:solidFill>
                    <a:srgbClr val="000000"/>
                  </a:solidFill>
                  <a:cs typeface="Aharoni" pitchFamily="2" charset="-79"/>
                </a:rPr>
                <a:t>Effects</a:t>
              </a:r>
              <a:endParaRPr lang="en-US">
                <a:solidFill>
                  <a:srgbClr val="000000"/>
                </a:solidFill>
                <a:cs typeface="Aharoni" pitchFamily="2" charset="-79"/>
              </a:endParaRPr>
            </a:p>
          </p:txBody>
        </p:sp>
        <p:sp>
          <p:nvSpPr>
            <p:cNvPr id="25" name="TextBox 62">
              <a:extLst>
                <a:ext uri="{FF2B5EF4-FFF2-40B4-BE49-F238E27FC236}">
                  <a16:creationId xmlns:a16="http://schemas.microsoft.com/office/drawing/2014/main" id="{F44FE49C-32B2-2D48-A98C-1D98C9B7C3C8}"/>
                </a:ext>
              </a:extLst>
            </p:cNvPr>
            <p:cNvSpPr txBox="1">
              <a:spLocks noChangeArrowheads="1"/>
            </p:cNvSpPr>
            <p:nvPr/>
          </p:nvSpPr>
          <p:spPr bwMode="auto">
            <a:xfrm>
              <a:off x="5286632" y="4286268"/>
              <a:ext cx="122563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FFFFFF"/>
                  </a:solidFill>
                  <a:latin typeface="Aharoni" pitchFamily="2" charset="-79"/>
                  <a:cs typeface="Aharoni" pitchFamily="2" charset="-79"/>
                </a:rPr>
                <a:t>ZONE OF</a:t>
              </a:r>
            </a:p>
            <a:p>
              <a:pPr eaLnBrk="1" fontAlgn="base" hangingPunct="1">
                <a:spcBef>
                  <a:spcPct val="0"/>
                </a:spcBef>
                <a:spcAft>
                  <a:spcPct val="0"/>
                </a:spcAft>
              </a:pPr>
              <a:r>
                <a:rPr lang="en-AU">
                  <a:solidFill>
                    <a:srgbClr val="FFFFFF"/>
                  </a:solidFill>
                  <a:latin typeface="Aharoni" pitchFamily="2" charset="-79"/>
                  <a:cs typeface="Aharoni" pitchFamily="2" charset="-79"/>
                </a:rPr>
                <a:t>DESIRED</a:t>
              </a:r>
            </a:p>
            <a:p>
              <a:pPr eaLnBrk="1" fontAlgn="base" hangingPunct="1">
                <a:spcBef>
                  <a:spcPct val="0"/>
                </a:spcBef>
                <a:spcAft>
                  <a:spcPct val="0"/>
                </a:spcAft>
              </a:pPr>
              <a:r>
                <a:rPr lang="en-AU">
                  <a:solidFill>
                    <a:srgbClr val="FFFFFF"/>
                  </a:solidFill>
                  <a:latin typeface="Aharoni" pitchFamily="2" charset="-79"/>
                  <a:cs typeface="Aharoni" pitchFamily="2" charset="-79"/>
                </a:rPr>
                <a:t>EFFECTS</a:t>
              </a:r>
              <a:endParaRPr lang="en-US">
                <a:solidFill>
                  <a:srgbClr val="FFFFFF"/>
                </a:solidFill>
                <a:latin typeface="Aharoni" pitchFamily="2" charset="-79"/>
                <a:cs typeface="Aharoni" pitchFamily="2" charset="-79"/>
              </a:endParaRPr>
            </a:p>
          </p:txBody>
        </p:sp>
        <p:sp>
          <p:nvSpPr>
            <p:cNvPr id="26" name="Rectangle 63">
              <a:extLst>
                <a:ext uri="{FF2B5EF4-FFF2-40B4-BE49-F238E27FC236}">
                  <a16:creationId xmlns:a16="http://schemas.microsoft.com/office/drawing/2014/main" id="{5E953483-3050-1248-AA0A-DEF1A73DB96D}"/>
                </a:ext>
              </a:extLst>
            </p:cNvPr>
            <p:cNvSpPr/>
            <p:nvPr/>
          </p:nvSpPr>
          <p:spPr>
            <a:xfrm>
              <a:off x="1214414" y="5715018"/>
              <a:ext cx="7001358" cy="214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2" name="Titel 1">
            <a:extLst>
              <a:ext uri="{FF2B5EF4-FFF2-40B4-BE49-F238E27FC236}">
                <a16:creationId xmlns:a16="http://schemas.microsoft.com/office/drawing/2014/main" id="{4FE5F897-9ADA-1F4D-A289-E3E65E5CD1CE}"/>
              </a:ext>
            </a:extLst>
          </p:cNvPr>
          <p:cNvSpPr>
            <a:spLocks noGrp="1"/>
          </p:cNvSpPr>
          <p:nvPr>
            <p:ph type="title"/>
          </p:nvPr>
        </p:nvSpPr>
        <p:spPr/>
        <p:txBody>
          <a:bodyPr/>
          <a:lstStyle/>
          <a:p>
            <a:r>
              <a:rPr lang="de-DE" dirty="0" err="1"/>
              <a:t>Influence</a:t>
            </a:r>
            <a:r>
              <a:rPr lang="de-DE" dirty="0"/>
              <a:t> on </a:t>
            </a:r>
            <a:r>
              <a:rPr lang="de-DE" dirty="0" err="1"/>
              <a:t>achievement</a:t>
            </a:r>
            <a:endParaRPr lang="de-DE" dirty="0"/>
          </a:p>
        </p:txBody>
      </p:sp>
      <p:sp>
        <p:nvSpPr>
          <p:cNvPr id="3" name="Inhaltsplatzhalter 2">
            <a:extLst>
              <a:ext uri="{FF2B5EF4-FFF2-40B4-BE49-F238E27FC236}">
                <a16:creationId xmlns:a16="http://schemas.microsoft.com/office/drawing/2014/main" id="{BB58B013-94AB-724B-A607-72E6B0CF148C}"/>
              </a:ext>
            </a:extLst>
          </p:cNvPr>
          <p:cNvSpPr>
            <a:spLocks noGrp="1"/>
          </p:cNvSpPr>
          <p:nvPr>
            <p:ph idx="1"/>
          </p:nvPr>
        </p:nvSpPr>
        <p:spPr>
          <a:xfrm>
            <a:off x="504825" y="1591898"/>
            <a:ext cx="8156575" cy="4319587"/>
          </a:xfrm>
        </p:spPr>
        <p:txBody>
          <a:bodyPr/>
          <a:lstStyle/>
          <a:p>
            <a:r>
              <a:rPr lang="de-DE" b="1" dirty="0" err="1"/>
              <a:t>Developmental</a:t>
            </a:r>
            <a:r>
              <a:rPr lang="de-DE" b="1" dirty="0"/>
              <a:t> </a:t>
            </a:r>
            <a:r>
              <a:rPr lang="de-DE" b="1" dirty="0" err="1"/>
              <a:t>Effects</a:t>
            </a:r>
            <a:r>
              <a:rPr lang="de-DE" b="1" dirty="0"/>
              <a:t> </a:t>
            </a:r>
            <a:r>
              <a:rPr lang="de-DE" dirty="0"/>
              <a:t>- Even a </a:t>
            </a:r>
            <a:r>
              <a:rPr lang="de-DE" dirty="0" err="1"/>
              <a:t>lazy</a:t>
            </a:r>
            <a:r>
              <a:rPr lang="de-DE" dirty="0"/>
              <a:t> </a:t>
            </a:r>
            <a:r>
              <a:rPr lang="de-DE" dirty="0" err="1"/>
              <a:t>student</a:t>
            </a:r>
            <a:r>
              <a:rPr lang="de-DE" dirty="0"/>
              <a:t> </a:t>
            </a:r>
            <a:r>
              <a:rPr lang="de-DE" dirty="0" err="1"/>
              <a:t>develops</a:t>
            </a:r>
            <a:r>
              <a:rPr lang="de-DE" dirty="0"/>
              <a:t> </a:t>
            </a:r>
            <a:r>
              <a:rPr lang="de-DE" dirty="0" err="1"/>
              <a:t>and</a:t>
            </a:r>
            <a:r>
              <a:rPr lang="de-DE" dirty="0"/>
              <a:t> </a:t>
            </a:r>
            <a:r>
              <a:rPr lang="de-DE" dirty="0" err="1"/>
              <a:t>learns</a:t>
            </a:r>
            <a:r>
              <a:rPr lang="de-DE" dirty="0"/>
              <a:t> </a:t>
            </a:r>
            <a:r>
              <a:rPr lang="de-DE" dirty="0" err="1"/>
              <a:t>something</a:t>
            </a:r>
            <a:r>
              <a:rPr lang="de-DE" dirty="0"/>
              <a:t> </a:t>
            </a:r>
          </a:p>
          <a:p>
            <a:r>
              <a:rPr lang="de-DE" b="1" dirty="0" err="1"/>
              <a:t>Teacher</a:t>
            </a:r>
            <a:r>
              <a:rPr lang="de-DE" b="1" dirty="0"/>
              <a:t> </a:t>
            </a:r>
            <a:r>
              <a:rPr lang="de-DE" b="1" dirty="0" err="1"/>
              <a:t>effect</a:t>
            </a:r>
            <a:r>
              <a:rPr lang="de-DE" b="1" dirty="0"/>
              <a:t> </a:t>
            </a:r>
            <a:r>
              <a:rPr lang="de-DE" dirty="0"/>
              <a:t>- </a:t>
            </a:r>
            <a:r>
              <a:rPr lang="de-DE" dirty="0" err="1"/>
              <a:t>can</a:t>
            </a:r>
            <a:r>
              <a:rPr lang="de-DE" dirty="0"/>
              <a:t> </a:t>
            </a:r>
            <a:r>
              <a:rPr lang="de-DE" dirty="0" err="1"/>
              <a:t>already</a:t>
            </a:r>
            <a:r>
              <a:rPr lang="de-DE" dirty="0"/>
              <a:t> </a:t>
            </a:r>
            <a:r>
              <a:rPr lang="de-DE" dirty="0" err="1"/>
              <a:t>be</a:t>
            </a:r>
            <a:r>
              <a:rPr lang="de-DE" dirty="0"/>
              <a:t> </a:t>
            </a:r>
            <a:r>
              <a:rPr lang="de-DE" dirty="0" err="1"/>
              <a:t>achieved</a:t>
            </a:r>
            <a:r>
              <a:rPr lang="de-DE" dirty="0"/>
              <a:t> </a:t>
            </a:r>
            <a:r>
              <a:rPr lang="de-DE" dirty="0" err="1"/>
              <a:t>by</a:t>
            </a:r>
            <a:r>
              <a:rPr lang="de-DE" dirty="0"/>
              <a:t> a </a:t>
            </a:r>
            <a:r>
              <a:rPr lang="de-DE" dirty="0" err="1"/>
              <a:t>change</a:t>
            </a:r>
            <a:r>
              <a:rPr lang="de-DE" dirty="0"/>
              <a:t> </a:t>
            </a:r>
            <a:r>
              <a:rPr lang="de-DE" dirty="0" err="1"/>
              <a:t>of</a:t>
            </a:r>
            <a:r>
              <a:rPr lang="de-DE" dirty="0"/>
              <a:t> </a:t>
            </a:r>
            <a:r>
              <a:rPr lang="de-DE" dirty="0" err="1"/>
              <a:t>teachers</a:t>
            </a:r>
            <a:endParaRPr lang="de-DE" dirty="0"/>
          </a:p>
        </p:txBody>
      </p:sp>
    </p:spTree>
    <p:extLst>
      <p:ext uri="{BB962C8B-B14F-4D97-AF65-F5344CB8AC3E}">
        <p14:creationId xmlns:p14="http://schemas.microsoft.com/office/powerpoint/2010/main" val="627242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3" descr="09"/>
          <p:cNvPicPr>
            <a:picLocks noChangeAspect="1" noChangeArrowheads="1"/>
          </p:cNvPicPr>
          <p:nvPr/>
        </p:nvPicPr>
        <p:blipFill>
          <a:blip r:embed="rId3" cstate="print"/>
          <a:srcRect/>
          <a:stretch>
            <a:fillRect/>
          </a:stretch>
        </p:blipFill>
        <p:spPr bwMode="auto">
          <a:xfrm>
            <a:off x="1464448" y="1982380"/>
            <a:ext cx="1805224" cy="1668065"/>
          </a:xfrm>
          <a:prstGeom prst="ellipse">
            <a:avLst/>
          </a:prstGeom>
          <a:ln>
            <a:noFill/>
          </a:ln>
          <a:effectLst>
            <a:softEdge rad="112500"/>
          </a:effectLst>
        </p:spPr>
      </p:pic>
      <p:pic>
        <p:nvPicPr>
          <p:cNvPr id="5123" name="Picture 4" descr="C:\Users\Richard\AppData\Local\Microsoft\Windows\Temporary Internet Files\Content.IE5\1DA6TJPX\MPj033726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9704" y="4111229"/>
            <a:ext cx="2122884"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itle 1"/>
          <p:cNvSpPr>
            <a:spLocks noGrp="1"/>
          </p:cNvSpPr>
          <p:nvPr>
            <p:ph type="title" idx="4294967295"/>
          </p:nvPr>
        </p:nvSpPr>
        <p:spPr>
          <a:xfrm>
            <a:off x="514351" y="798507"/>
            <a:ext cx="5650706" cy="715566"/>
          </a:xfrm>
        </p:spPr>
        <p:txBody>
          <a:bodyPr/>
          <a:lstStyle/>
          <a:p>
            <a:pPr eaLnBrk="1" hangingPunct="1"/>
            <a:r>
              <a:rPr lang="en-AU" sz="3000" dirty="0"/>
              <a:t>Influences on Achievement ?</a:t>
            </a:r>
            <a:endParaRPr lang="en-US" sz="3000" dirty="0"/>
          </a:p>
        </p:txBody>
      </p:sp>
      <p:grpSp>
        <p:nvGrpSpPr>
          <p:cNvPr id="5125" name="Group 93"/>
          <p:cNvGrpSpPr>
            <a:grpSpLocks/>
          </p:cNvGrpSpPr>
          <p:nvPr/>
        </p:nvGrpSpPr>
        <p:grpSpPr bwMode="auto">
          <a:xfrm>
            <a:off x="2375298" y="3497220"/>
            <a:ext cx="4179094" cy="671021"/>
            <a:chOff x="1643042" y="4071942"/>
            <a:chExt cx="5572164" cy="435866"/>
          </a:xfrm>
        </p:grpSpPr>
        <p:cxnSp>
          <p:nvCxnSpPr>
            <p:cNvPr id="13" name="Straight Connector 12"/>
            <p:cNvCxnSpPr/>
            <p:nvPr/>
          </p:nvCxnSpPr>
          <p:spPr>
            <a:xfrm rot="5400000">
              <a:off x="4476242"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4246270" y="4142586"/>
              <a:ext cx="142876" cy="1588"/>
            </a:xfrm>
            <a:prstGeom prst="line">
              <a:avLst/>
            </a:prstGeom>
            <a:ln>
              <a:solidFill>
                <a:schemeClr val="accent1">
                  <a:lumMod val="50000"/>
                </a:schemeClr>
              </a:solidFill>
            </a:ln>
            <a:effectLst>
              <a:glow rad="1016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378726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09828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240930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677178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6082804"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5395412"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4017452"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3557074"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2868094"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2180701"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6543182"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5854202"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5165222"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4706432"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3328472"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263949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700197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631299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562401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4935034"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95051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172032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241669" name="Picture 5"/>
            <p:cNvPicPr>
              <a:picLocks noChangeAspect="1" noChangeArrowheads="1"/>
            </p:cNvPicPr>
            <p:nvPr/>
          </p:nvPicPr>
          <p:blipFill>
            <a:blip r:embed="rId5"/>
            <a:srcRect/>
            <a:stretch>
              <a:fillRect/>
            </a:stretch>
          </p:blipFill>
          <p:spPr bwMode="auto">
            <a:xfrm>
              <a:off x="1643042" y="4214793"/>
              <a:ext cx="5572164" cy="143075"/>
            </a:xfrm>
            <a:prstGeom prst="rect">
              <a:avLst/>
            </a:prstGeom>
            <a:noFill/>
            <a:ln w="9525">
              <a:solidFill>
                <a:schemeClr val="accent1">
                  <a:lumMod val="50000"/>
                </a:schemeClr>
              </a:solidFill>
              <a:miter lim="800000"/>
              <a:headEnd/>
              <a:tailEnd/>
            </a:ln>
            <a:effectLst/>
          </p:spPr>
        </p:pic>
        <p:sp>
          <p:nvSpPr>
            <p:cNvPr id="5152" name="TextBox 86"/>
            <p:cNvSpPr txBox="1">
              <a:spLocks noChangeArrowheads="1"/>
            </p:cNvSpPr>
            <p:nvPr/>
          </p:nvSpPr>
          <p:spPr bwMode="auto">
            <a:xfrm>
              <a:off x="1714481" y="4357868"/>
              <a:ext cx="990022" cy="14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sz="900">
                  <a:solidFill>
                    <a:srgbClr val="C00000"/>
                  </a:solidFill>
                </a:rPr>
                <a:t>Decreased</a:t>
              </a:r>
              <a:endParaRPr lang="en-US" sz="900">
                <a:solidFill>
                  <a:srgbClr val="C00000"/>
                </a:solidFill>
              </a:endParaRPr>
            </a:p>
          </p:txBody>
        </p:sp>
        <p:sp>
          <p:nvSpPr>
            <p:cNvPr id="88" name="TextBox 87"/>
            <p:cNvSpPr txBox="1"/>
            <p:nvPr/>
          </p:nvSpPr>
          <p:spPr>
            <a:xfrm>
              <a:off x="6143635" y="4357869"/>
              <a:ext cx="938725" cy="149939"/>
            </a:xfrm>
            <a:prstGeom prst="rect">
              <a:avLst/>
            </a:prstGeom>
            <a:noFill/>
          </p:spPr>
          <p:txBody>
            <a:bodyPr wrap="none">
              <a:spAutoFit/>
            </a:bodyPr>
            <a:lstStyle/>
            <a:p>
              <a:pPr fontAlgn="base">
                <a:spcBef>
                  <a:spcPct val="0"/>
                </a:spcBef>
                <a:spcAft>
                  <a:spcPct val="0"/>
                </a:spcAft>
                <a:defRPr/>
              </a:pPr>
              <a:r>
                <a:rPr lang="en-AU" sz="900" dirty="0">
                  <a:solidFill>
                    <a:srgbClr val="333399">
                      <a:lumMod val="60000"/>
                      <a:lumOff val="40000"/>
                    </a:srgbClr>
                  </a:solidFill>
                  <a:latin typeface="Arial" charset="0"/>
                </a:rPr>
                <a:t>Enhanced</a:t>
              </a:r>
              <a:endParaRPr lang="en-US" sz="900" dirty="0">
                <a:solidFill>
                  <a:srgbClr val="333399">
                    <a:lumMod val="60000"/>
                    <a:lumOff val="40000"/>
                  </a:srgbClr>
                </a:solidFill>
                <a:latin typeface="Arial" charset="0"/>
              </a:endParaRPr>
            </a:p>
          </p:txBody>
        </p:sp>
        <p:sp>
          <p:nvSpPr>
            <p:cNvPr id="5154" name="TextBox 88"/>
            <p:cNvSpPr txBox="1">
              <a:spLocks noChangeArrowheads="1"/>
            </p:cNvSpPr>
            <p:nvPr/>
          </p:nvSpPr>
          <p:spPr bwMode="auto">
            <a:xfrm>
              <a:off x="4143373" y="4357868"/>
              <a:ext cx="562551" cy="1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sz="900">
                  <a:solidFill>
                    <a:srgbClr val="FFC000"/>
                  </a:solidFill>
                </a:rPr>
                <a:t>Zero</a:t>
              </a:r>
              <a:endParaRPr lang="en-US" sz="900">
                <a:solidFill>
                  <a:srgbClr val="FFC000"/>
                </a:solidFill>
              </a:endParaRPr>
            </a:p>
          </p:txBody>
        </p:sp>
      </p:grpSp>
      <p:sp>
        <p:nvSpPr>
          <p:cNvPr id="5126" name="TextBox 94"/>
          <p:cNvSpPr txBox="1">
            <a:spLocks noChangeArrowheads="1"/>
          </p:cNvSpPr>
          <p:nvPr/>
        </p:nvSpPr>
        <p:spPr bwMode="auto">
          <a:xfrm>
            <a:off x="4269581" y="3267076"/>
            <a:ext cx="214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0</a:t>
            </a:r>
            <a:endParaRPr lang="en-US">
              <a:solidFill>
                <a:srgbClr val="000000"/>
              </a:solidFill>
            </a:endParaRPr>
          </a:p>
        </p:txBody>
      </p:sp>
    </p:spTree>
    <p:extLst>
      <p:ext uri="{BB962C8B-B14F-4D97-AF65-F5344CB8AC3E}">
        <p14:creationId xmlns:p14="http://schemas.microsoft.com/office/powerpoint/2010/main" val="2003618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3" descr="09">
            <a:extLst>
              <a:ext uri="{FF2B5EF4-FFF2-40B4-BE49-F238E27FC236}">
                <a16:creationId xmlns:a16="http://schemas.microsoft.com/office/drawing/2014/main" id="{C09B33DB-F2BD-164C-AE3E-F48BD104FEE7}"/>
              </a:ext>
            </a:extLst>
          </p:cNvPr>
          <p:cNvPicPr>
            <a:picLocks noChangeAspect="1" noChangeArrowheads="1"/>
          </p:cNvPicPr>
          <p:nvPr/>
        </p:nvPicPr>
        <p:blipFill>
          <a:blip r:embed="rId3"/>
          <a:srcRect/>
          <a:stretch>
            <a:fillRect/>
          </a:stretch>
        </p:blipFill>
        <p:spPr bwMode="auto">
          <a:xfrm>
            <a:off x="1445398" y="1975237"/>
            <a:ext cx="1805224" cy="1668065"/>
          </a:xfrm>
          <a:prstGeom prst="ellipse">
            <a:avLst/>
          </a:prstGeom>
          <a:ln>
            <a:noFill/>
          </a:ln>
          <a:effectLst>
            <a:softEdge rad="112500"/>
          </a:effectLst>
        </p:spPr>
      </p:pic>
      <p:pic>
        <p:nvPicPr>
          <p:cNvPr id="20482" name="Picture 4" descr="C:\Users\Richard\AppData\Local\Microsoft\Windows\Temporary Internet Files\Content.IE5\1DA6TJPX\MPj03372620000[1].jpg">
            <a:extLst>
              <a:ext uri="{FF2B5EF4-FFF2-40B4-BE49-F238E27FC236}">
                <a16:creationId xmlns:a16="http://schemas.microsoft.com/office/drawing/2014/main" id="{ECB16FD6-CC64-804E-B5EA-0791F7818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9704" y="4111229"/>
            <a:ext cx="2122884"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a:extLst>
              <a:ext uri="{FF2B5EF4-FFF2-40B4-BE49-F238E27FC236}">
                <a16:creationId xmlns:a16="http://schemas.microsoft.com/office/drawing/2014/main" id="{3CD70CDF-07E6-6B4D-8329-0BA743107EA1}"/>
              </a:ext>
            </a:extLst>
          </p:cNvPr>
          <p:cNvSpPr>
            <a:spLocks noGrp="1" noChangeArrowheads="1"/>
          </p:cNvSpPr>
          <p:nvPr>
            <p:ph type="title" idx="4294967295"/>
          </p:nvPr>
        </p:nvSpPr>
        <p:spPr>
          <a:xfrm>
            <a:off x="454819" y="806155"/>
            <a:ext cx="6129338" cy="607219"/>
          </a:xfrm>
        </p:spPr>
        <p:txBody>
          <a:bodyPr/>
          <a:lstStyle/>
          <a:p>
            <a:pPr eaLnBrk="1" hangingPunct="1"/>
            <a:r>
              <a:rPr lang="en-AU" altLang="de-DE" sz="2700" dirty="0"/>
              <a:t>Reducing Class Size on Achievement?</a:t>
            </a:r>
            <a:endParaRPr lang="en-US" altLang="de-DE" sz="2700" dirty="0"/>
          </a:p>
        </p:txBody>
      </p:sp>
      <p:grpSp>
        <p:nvGrpSpPr>
          <p:cNvPr id="20484" name="Group 93">
            <a:extLst>
              <a:ext uri="{FF2B5EF4-FFF2-40B4-BE49-F238E27FC236}">
                <a16:creationId xmlns:a16="http://schemas.microsoft.com/office/drawing/2014/main" id="{0AC578D7-464D-2548-B21F-E119CE9B9ECB}"/>
              </a:ext>
            </a:extLst>
          </p:cNvPr>
          <p:cNvGrpSpPr>
            <a:grpSpLocks/>
          </p:cNvGrpSpPr>
          <p:nvPr/>
        </p:nvGrpSpPr>
        <p:grpSpPr bwMode="auto">
          <a:xfrm>
            <a:off x="2375298" y="3497220"/>
            <a:ext cx="4179094" cy="671021"/>
            <a:chOff x="1643042" y="4071942"/>
            <a:chExt cx="5572164" cy="435866"/>
          </a:xfrm>
        </p:grpSpPr>
        <p:cxnSp>
          <p:nvCxnSpPr>
            <p:cNvPr id="13" name="Straight Connector 12">
              <a:extLst>
                <a:ext uri="{FF2B5EF4-FFF2-40B4-BE49-F238E27FC236}">
                  <a16:creationId xmlns:a16="http://schemas.microsoft.com/office/drawing/2014/main" id="{E754CCB9-121F-6D4A-9E98-17175BA2B963}"/>
                </a:ext>
              </a:extLst>
            </p:cNvPr>
            <p:cNvCxnSpPr/>
            <p:nvPr/>
          </p:nvCxnSpPr>
          <p:spPr>
            <a:xfrm rot="5400000">
              <a:off x="4476242"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0811136-593E-964C-82A2-1C93915AB68D}"/>
                </a:ext>
              </a:extLst>
            </p:cNvPr>
            <p:cNvCxnSpPr/>
            <p:nvPr/>
          </p:nvCxnSpPr>
          <p:spPr>
            <a:xfrm rot="5400000">
              <a:off x="4246270" y="4142586"/>
              <a:ext cx="142876" cy="1588"/>
            </a:xfrm>
            <a:prstGeom prst="line">
              <a:avLst/>
            </a:prstGeom>
            <a:ln>
              <a:solidFill>
                <a:schemeClr val="accent1">
                  <a:lumMod val="50000"/>
                </a:schemeClr>
              </a:solidFill>
            </a:ln>
            <a:effectLst>
              <a:glow rad="1016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1E5586C-F38B-2D45-AF50-DBA1E7A917D0}"/>
                </a:ext>
              </a:extLst>
            </p:cNvPr>
            <p:cNvCxnSpPr/>
            <p:nvPr/>
          </p:nvCxnSpPr>
          <p:spPr>
            <a:xfrm rot="5400000">
              <a:off x="378726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98AB1EE-134D-A44B-994F-80663D621E25}"/>
                </a:ext>
              </a:extLst>
            </p:cNvPr>
            <p:cNvCxnSpPr/>
            <p:nvPr/>
          </p:nvCxnSpPr>
          <p:spPr>
            <a:xfrm rot="5400000">
              <a:off x="309828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29C72A-8950-1848-9E15-857F39998972}"/>
                </a:ext>
              </a:extLst>
            </p:cNvPr>
            <p:cNvCxnSpPr/>
            <p:nvPr/>
          </p:nvCxnSpPr>
          <p:spPr>
            <a:xfrm rot="5400000">
              <a:off x="240930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09E89B5-3DAA-6C4B-8EF9-D03B555080AC}"/>
                </a:ext>
              </a:extLst>
            </p:cNvPr>
            <p:cNvCxnSpPr/>
            <p:nvPr/>
          </p:nvCxnSpPr>
          <p:spPr>
            <a:xfrm rot="5400000">
              <a:off x="677178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5D7A61-8A9C-6F4B-9A32-FF576FE2BE16}"/>
                </a:ext>
              </a:extLst>
            </p:cNvPr>
            <p:cNvCxnSpPr/>
            <p:nvPr/>
          </p:nvCxnSpPr>
          <p:spPr>
            <a:xfrm rot="5400000">
              <a:off x="6082804"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C4FD65B-FECE-6E4C-907E-5D4CCCB5C5D1}"/>
                </a:ext>
              </a:extLst>
            </p:cNvPr>
            <p:cNvCxnSpPr/>
            <p:nvPr/>
          </p:nvCxnSpPr>
          <p:spPr>
            <a:xfrm rot="5400000">
              <a:off x="5395412"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08A10A-4530-604A-9802-3E57DBEC890A}"/>
                </a:ext>
              </a:extLst>
            </p:cNvPr>
            <p:cNvCxnSpPr/>
            <p:nvPr/>
          </p:nvCxnSpPr>
          <p:spPr>
            <a:xfrm rot="5400000">
              <a:off x="4017452"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E570DE-E038-F848-B9E1-3EAFE824B66D}"/>
                </a:ext>
              </a:extLst>
            </p:cNvPr>
            <p:cNvCxnSpPr/>
            <p:nvPr/>
          </p:nvCxnSpPr>
          <p:spPr>
            <a:xfrm rot="5400000">
              <a:off x="3557074"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8BD736D-DDDD-5F44-BE5D-614B3A81101C}"/>
                </a:ext>
              </a:extLst>
            </p:cNvPr>
            <p:cNvCxnSpPr/>
            <p:nvPr/>
          </p:nvCxnSpPr>
          <p:spPr>
            <a:xfrm rot="5400000">
              <a:off x="2868094"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8DA02C2-DB3B-A64A-8816-4E4BD160AFB2}"/>
                </a:ext>
              </a:extLst>
            </p:cNvPr>
            <p:cNvCxnSpPr/>
            <p:nvPr/>
          </p:nvCxnSpPr>
          <p:spPr>
            <a:xfrm rot="5400000">
              <a:off x="2180701"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931D57B-D258-E84C-A4F5-480F04BE5F90}"/>
                </a:ext>
              </a:extLst>
            </p:cNvPr>
            <p:cNvCxnSpPr/>
            <p:nvPr/>
          </p:nvCxnSpPr>
          <p:spPr>
            <a:xfrm rot="5400000">
              <a:off x="6543182"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29A55E6-F187-A942-881D-E74F56E3A70B}"/>
                </a:ext>
              </a:extLst>
            </p:cNvPr>
            <p:cNvCxnSpPr/>
            <p:nvPr/>
          </p:nvCxnSpPr>
          <p:spPr>
            <a:xfrm rot="5400000">
              <a:off x="5854202"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BC126AD-DD2C-284D-B1F2-8C18C182313F}"/>
                </a:ext>
              </a:extLst>
            </p:cNvPr>
            <p:cNvCxnSpPr/>
            <p:nvPr/>
          </p:nvCxnSpPr>
          <p:spPr>
            <a:xfrm rot="5400000">
              <a:off x="5165222"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5A6A86-5067-3D4B-85BE-2B9997BD2AC1}"/>
                </a:ext>
              </a:extLst>
            </p:cNvPr>
            <p:cNvCxnSpPr/>
            <p:nvPr/>
          </p:nvCxnSpPr>
          <p:spPr>
            <a:xfrm rot="5400000">
              <a:off x="4706432"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D283A6B-53EA-5148-A250-46D0247006E6}"/>
                </a:ext>
              </a:extLst>
            </p:cNvPr>
            <p:cNvCxnSpPr/>
            <p:nvPr/>
          </p:nvCxnSpPr>
          <p:spPr>
            <a:xfrm rot="5400000">
              <a:off x="3328472"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13FEA95-0C84-764B-A9B2-7D6666F2F548}"/>
                </a:ext>
              </a:extLst>
            </p:cNvPr>
            <p:cNvCxnSpPr/>
            <p:nvPr/>
          </p:nvCxnSpPr>
          <p:spPr>
            <a:xfrm rot="5400000">
              <a:off x="263949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62F86FC-A2BB-BF48-ADBF-3091040FE6A5}"/>
                </a:ext>
              </a:extLst>
            </p:cNvPr>
            <p:cNvCxnSpPr/>
            <p:nvPr/>
          </p:nvCxnSpPr>
          <p:spPr>
            <a:xfrm rot="5400000">
              <a:off x="700197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CD6E3AD-2C9C-C144-AB2D-BF24B7806786}"/>
                </a:ext>
              </a:extLst>
            </p:cNvPr>
            <p:cNvCxnSpPr/>
            <p:nvPr/>
          </p:nvCxnSpPr>
          <p:spPr>
            <a:xfrm rot="5400000">
              <a:off x="631299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F9F1C45-823E-CD45-8D7E-EAEBE8A64690}"/>
                </a:ext>
              </a:extLst>
            </p:cNvPr>
            <p:cNvCxnSpPr/>
            <p:nvPr/>
          </p:nvCxnSpPr>
          <p:spPr>
            <a:xfrm rot="5400000">
              <a:off x="562401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68763B8-A2DC-0D44-BBC4-038665EFE45D}"/>
                </a:ext>
              </a:extLst>
            </p:cNvPr>
            <p:cNvCxnSpPr/>
            <p:nvPr/>
          </p:nvCxnSpPr>
          <p:spPr>
            <a:xfrm rot="5400000">
              <a:off x="4935034"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75EB548-DB4E-604E-8289-14E5021B5F3C}"/>
                </a:ext>
              </a:extLst>
            </p:cNvPr>
            <p:cNvCxnSpPr/>
            <p:nvPr/>
          </p:nvCxnSpPr>
          <p:spPr>
            <a:xfrm rot="5400000">
              <a:off x="1950513" y="4213999"/>
              <a:ext cx="14230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52675E3-85AB-1C45-98D5-D8AD11A13F50}"/>
                </a:ext>
              </a:extLst>
            </p:cNvPr>
            <p:cNvCxnSpPr/>
            <p:nvPr/>
          </p:nvCxnSpPr>
          <p:spPr>
            <a:xfrm rot="5400000">
              <a:off x="1720323" y="4213999"/>
              <a:ext cx="14230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241669" name="Picture 5">
              <a:extLst>
                <a:ext uri="{FF2B5EF4-FFF2-40B4-BE49-F238E27FC236}">
                  <a16:creationId xmlns:a16="http://schemas.microsoft.com/office/drawing/2014/main" id="{736AFD60-2C85-E44F-92D7-AFEE67CB1CD0}"/>
                </a:ext>
              </a:extLst>
            </p:cNvPr>
            <p:cNvPicPr>
              <a:picLocks noChangeAspect="1" noChangeArrowheads="1"/>
            </p:cNvPicPr>
            <p:nvPr/>
          </p:nvPicPr>
          <p:blipFill>
            <a:blip r:embed="rId5"/>
            <a:srcRect/>
            <a:stretch>
              <a:fillRect/>
            </a:stretch>
          </p:blipFill>
          <p:spPr bwMode="auto">
            <a:xfrm>
              <a:off x="1643042" y="4214793"/>
              <a:ext cx="5572164" cy="143075"/>
            </a:xfrm>
            <a:prstGeom prst="rect">
              <a:avLst/>
            </a:prstGeom>
            <a:noFill/>
            <a:ln w="9525">
              <a:solidFill>
                <a:schemeClr val="accent1">
                  <a:lumMod val="50000"/>
                </a:schemeClr>
              </a:solidFill>
              <a:miter lim="800000"/>
              <a:headEnd/>
              <a:tailEnd/>
            </a:ln>
            <a:effectLst/>
          </p:spPr>
        </p:pic>
        <p:sp>
          <p:nvSpPr>
            <p:cNvPr id="20512" name="TextBox 86">
              <a:extLst>
                <a:ext uri="{FF2B5EF4-FFF2-40B4-BE49-F238E27FC236}">
                  <a16:creationId xmlns:a16="http://schemas.microsoft.com/office/drawing/2014/main" id="{0793144E-BF60-6342-898D-B37694A1136C}"/>
                </a:ext>
              </a:extLst>
            </p:cNvPr>
            <p:cNvSpPr txBox="1">
              <a:spLocks noChangeArrowheads="1"/>
            </p:cNvSpPr>
            <p:nvPr/>
          </p:nvSpPr>
          <p:spPr bwMode="auto">
            <a:xfrm>
              <a:off x="1714481" y="4357868"/>
              <a:ext cx="990022" cy="14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AU" altLang="de-DE" sz="900">
                  <a:solidFill>
                    <a:srgbClr val="C00000"/>
                  </a:solidFill>
                  <a:latin typeface="Arial" panose="020B0604020202020204" pitchFamily="34" charset="0"/>
                </a:rPr>
                <a:t>Decreased</a:t>
              </a:r>
              <a:endParaRPr lang="en-US" altLang="de-DE" sz="900">
                <a:solidFill>
                  <a:srgbClr val="C00000"/>
                </a:solidFill>
                <a:latin typeface="Arial" panose="020B0604020202020204" pitchFamily="34" charset="0"/>
              </a:endParaRPr>
            </a:p>
          </p:txBody>
        </p:sp>
        <p:sp>
          <p:nvSpPr>
            <p:cNvPr id="88" name="TextBox 87">
              <a:extLst>
                <a:ext uri="{FF2B5EF4-FFF2-40B4-BE49-F238E27FC236}">
                  <a16:creationId xmlns:a16="http://schemas.microsoft.com/office/drawing/2014/main" id="{24B0A4F2-23AC-034A-800C-A44E0F6A8F77}"/>
                </a:ext>
              </a:extLst>
            </p:cNvPr>
            <p:cNvSpPr txBox="1"/>
            <p:nvPr/>
          </p:nvSpPr>
          <p:spPr>
            <a:xfrm>
              <a:off x="6143635" y="4357869"/>
              <a:ext cx="938725" cy="149939"/>
            </a:xfrm>
            <a:prstGeom prst="rect">
              <a:avLst/>
            </a:prstGeom>
            <a:noFill/>
          </p:spPr>
          <p:txBody>
            <a:bodyPr wrap="none">
              <a:spAutoFit/>
            </a:bodyPr>
            <a:lstStyle/>
            <a:p>
              <a:pPr eaLnBrk="1" hangingPunct="1">
                <a:defRPr/>
              </a:pPr>
              <a:r>
                <a:rPr lang="en-AU" sz="900" dirty="0">
                  <a:solidFill>
                    <a:schemeClr val="accent2">
                      <a:lumMod val="60000"/>
                      <a:lumOff val="40000"/>
                    </a:schemeClr>
                  </a:solidFill>
                  <a:latin typeface="Arial" charset="0"/>
                  <a:cs typeface="Arial" charset="0"/>
                </a:rPr>
                <a:t>Enhanced</a:t>
              </a:r>
              <a:endParaRPr lang="en-US" sz="900" dirty="0">
                <a:solidFill>
                  <a:schemeClr val="accent2">
                    <a:lumMod val="60000"/>
                    <a:lumOff val="40000"/>
                  </a:schemeClr>
                </a:solidFill>
                <a:latin typeface="Arial" charset="0"/>
                <a:cs typeface="Arial" charset="0"/>
              </a:endParaRPr>
            </a:p>
          </p:txBody>
        </p:sp>
        <p:sp>
          <p:nvSpPr>
            <p:cNvPr id="20514" name="TextBox 88">
              <a:extLst>
                <a:ext uri="{FF2B5EF4-FFF2-40B4-BE49-F238E27FC236}">
                  <a16:creationId xmlns:a16="http://schemas.microsoft.com/office/drawing/2014/main" id="{D3F8F644-B18D-7B47-AD57-9AF023BA80B7}"/>
                </a:ext>
              </a:extLst>
            </p:cNvPr>
            <p:cNvSpPr txBox="1">
              <a:spLocks noChangeArrowheads="1"/>
            </p:cNvSpPr>
            <p:nvPr/>
          </p:nvSpPr>
          <p:spPr bwMode="auto">
            <a:xfrm>
              <a:off x="4143373" y="4357868"/>
              <a:ext cx="562551" cy="1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AU" altLang="de-DE" sz="900">
                  <a:solidFill>
                    <a:srgbClr val="FFC000"/>
                  </a:solidFill>
                  <a:latin typeface="Arial" panose="020B0604020202020204" pitchFamily="34" charset="0"/>
                </a:rPr>
                <a:t>Zero</a:t>
              </a:r>
              <a:endParaRPr lang="en-US" altLang="de-DE" sz="900">
                <a:solidFill>
                  <a:srgbClr val="FFC000"/>
                </a:solidFill>
                <a:latin typeface="Arial" panose="020B0604020202020204" pitchFamily="34" charset="0"/>
              </a:endParaRPr>
            </a:p>
          </p:txBody>
        </p:sp>
      </p:grpSp>
      <p:sp>
        <p:nvSpPr>
          <p:cNvPr id="20485" name="TextBox 94">
            <a:extLst>
              <a:ext uri="{FF2B5EF4-FFF2-40B4-BE49-F238E27FC236}">
                <a16:creationId xmlns:a16="http://schemas.microsoft.com/office/drawing/2014/main" id="{04CDE0F8-F8D3-3B47-ACCE-FE164F759B03}"/>
              </a:ext>
            </a:extLst>
          </p:cNvPr>
          <p:cNvSpPr txBox="1">
            <a:spLocks noChangeArrowheads="1"/>
          </p:cNvSpPr>
          <p:nvPr/>
        </p:nvSpPr>
        <p:spPr bwMode="auto">
          <a:xfrm>
            <a:off x="4248150" y="3267076"/>
            <a:ext cx="2143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AU" altLang="de-DE" sz="1350">
                <a:solidFill>
                  <a:schemeClr val="tx1"/>
                </a:solidFill>
                <a:latin typeface="Arial" panose="020B0604020202020204" pitchFamily="34" charset="0"/>
              </a:rPr>
              <a:t>0</a:t>
            </a:r>
            <a:endParaRPr lang="en-US" altLang="de-DE" sz="1350">
              <a:solidFill>
                <a:schemeClr val="tx1"/>
              </a:solidFill>
              <a:latin typeface="Arial" panose="020B0604020202020204" pitchFamily="34" charset="0"/>
            </a:endParaRPr>
          </a:p>
        </p:txBody>
      </p:sp>
      <p:sp>
        <p:nvSpPr>
          <p:cNvPr id="20486" name="Rectangle 35">
            <a:extLst>
              <a:ext uri="{FF2B5EF4-FFF2-40B4-BE49-F238E27FC236}">
                <a16:creationId xmlns:a16="http://schemas.microsoft.com/office/drawing/2014/main" id="{AA0B6697-5BAF-0A46-8EFF-A82B2B46A7B6}"/>
              </a:ext>
            </a:extLst>
          </p:cNvPr>
          <p:cNvSpPr>
            <a:spLocks noChangeArrowheads="1"/>
          </p:cNvSpPr>
          <p:nvPr/>
        </p:nvSpPr>
        <p:spPr bwMode="auto">
          <a:xfrm>
            <a:off x="3221832" y="1808560"/>
            <a:ext cx="442793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NZ" altLang="de-DE" sz="1800" b="1">
                <a:solidFill>
                  <a:srgbClr val="FF0000"/>
                </a:solidFill>
                <a:latin typeface="Arial" panose="020B0604020202020204" pitchFamily="34" charset="0"/>
              </a:rPr>
              <a:t>What is the effect of reducing class size</a:t>
            </a:r>
          </a:p>
          <a:p>
            <a:pPr eaLnBrk="1" hangingPunct="1">
              <a:spcBef>
                <a:spcPct val="0"/>
              </a:spcBef>
              <a:buClrTx/>
              <a:buFontTx/>
              <a:buNone/>
            </a:pPr>
            <a:endParaRPr lang="en-NZ" altLang="de-DE" sz="1800" b="1">
              <a:solidFill>
                <a:srgbClr val="FF0000"/>
              </a:solidFill>
              <a:latin typeface="Arial" panose="020B0604020202020204" pitchFamily="34" charset="0"/>
            </a:endParaRPr>
          </a:p>
          <a:p>
            <a:pPr eaLnBrk="1" hangingPunct="1">
              <a:spcBef>
                <a:spcPct val="0"/>
              </a:spcBef>
              <a:buClrTx/>
              <a:buFontTx/>
              <a:buNone/>
            </a:pPr>
            <a:r>
              <a:rPr lang="en-NZ" altLang="de-DE" sz="1800" b="1">
                <a:solidFill>
                  <a:srgbClr val="FF0000"/>
                </a:solidFill>
                <a:latin typeface="Arial" panose="020B0604020202020204" pitchFamily="34" charset="0"/>
              </a:rPr>
              <a:t>Hundreds of evaluations of reducing class size ….</a:t>
            </a:r>
            <a:endParaRPr lang="en-US" altLang="de-DE" sz="1800" b="1">
              <a:solidFill>
                <a:srgbClr val="FF0000"/>
              </a:solidFill>
              <a:latin typeface="Arial" panose="020B0604020202020204" pitchFamily="34" charset="0"/>
            </a:endParaRPr>
          </a:p>
        </p:txBody>
      </p:sp>
    </p:spTree>
    <p:extLst>
      <p:ext uri="{BB962C8B-B14F-4D97-AF65-F5344CB8AC3E}">
        <p14:creationId xmlns:p14="http://schemas.microsoft.com/office/powerpoint/2010/main" val="2889741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3" descr="09">
            <a:extLst>
              <a:ext uri="{FF2B5EF4-FFF2-40B4-BE49-F238E27FC236}">
                <a16:creationId xmlns:a16="http://schemas.microsoft.com/office/drawing/2014/main" id="{14F2FA11-2374-5444-A0DA-A4E3E6A07961}"/>
              </a:ext>
            </a:extLst>
          </p:cNvPr>
          <p:cNvPicPr>
            <a:picLocks noChangeAspect="1" noChangeArrowheads="1"/>
          </p:cNvPicPr>
          <p:nvPr/>
        </p:nvPicPr>
        <p:blipFill>
          <a:blip r:embed="rId3"/>
          <a:srcRect/>
          <a:stretch>
            <a:fillRect/>
          </a:stretch>
        </p:blipFill>
        <p:spPr bwMode="auto">
          <a:xfrm>
            <a:off x="1464448" y="1982380"/>
            <a:ext cx="1805224" cy="1668065"/>
          </a:xfrm>
          <a:prstGeom prst="ellipse">
            <a:avLst/>
          </a:prstGeom>
          <a:ln>
            <a:noFill/>
          </a:ln>
          <a:effectLst>
            <a:softEdge rad="112500"/>
          </a:effectLst>
        </p:spPr>
      </p:pic>
      <p:sp>
        <p:nvSpPr>
          <p:cNvPr id="22530" name="Title 1">
            <a:extLst>
              <a:ext uri="{FF2B5EF4-FFF2-40B4-BE49-F238E27FC236}">
                <a16:creationId xmlns:a16="http://schemas.microsoft.com/office/drawing/2014/main" id="{A1162FD1-6A65-454F-9E57-A7DF85EF8E79}"/>
              </a:ext>
            </a:extLst>
          </p:cNvPr>
          <p:cNvSpPr>
            <a:spLocks noGrp="1" noChangeArrowheads="1"/>
          </p:cNvSpPr>
          <p:nvPr>
            <p:ph type="title"/>
          </p:nvPr>
        </p:nvSpPr>
        <p:spPr/>
        <p:txBody>
          <a:bodyPr/>
          <a:lstStyle/>
          <a:p>
            <a:pPr eaLnBrk="1" hangingPunct="1"/>
            <a:r>
              <a:rPr lang="en-AU" altLang="de-DE" sz="2700" dirty="0"/>
              <a:t>Effect on Achievement over time?</a:t>
            </a:r>
            <a:endParaRPr lang="en-US" altLang="de-DE" sz="2700" dirty="0"/>
          </a:p>
        </p:txBody>
      </p:sp>
      <p:grpSp>
        <p:nvGrpSpPr>
          <p:cNvPr id="22531" name="Group 93">
            <a:extLst>
              <a:ext uri="{FF2B5EF4-FFF2-40B4-BE49-F238E27FC236}">
                <a16:creationId xmlns:a16="http://schemas.microsoft.com/office/drawing/2014/main" id="{D257B4F6-2A5F-3E42-97B9-9EAEA0CAE7A3}"/>
              </a:ext>
            </a:extLst>
          </p:cNvPr>
          <p:cNvGrpSpPr>
            <a:grpSpLocks/>
          </p:cNvGrpSpPr>
          <p:nvPr/>
        </p:nvGrpSpPr>
        <p:grpSpPr bwMode="auto">
          <a:xfrm>
            <a:off x="2357439" y="3537498"/>
            <a:ext cx="4179094" cy="445073"/>
            <a:chOff x="1643042" y="4071942"/>
            <a:chExt cx="5572164" cy="594448"/>
          </a:xfrm>
        </p:grpSpPr>
        <p:cxnSp>
          <p:nvCxnSpPr>
            <p:cNvPr id="13" name="Straight Connector 12">
              <a:extLst>
                <a:ext uri="{FF2B5EF4-FFF2-40B4-BE49-F238E27FC236}">
                  <a16:creationId xmlns:a16="http://schemas.microsoft.com/office/drawing/2014/main" id="{C892427B-9EC0-8043-B1E9-CADCF9CAEA0A}"/>
                </a:ext>
              </a:extLst>
            </p:cNvPr>
            <p:cNvCxnSpPr/>
            <p:nvPr/>
          </p:nvCxnSpPr>
          <p:spPr>
            <a:xfrm rot="5400000">
              <a:off x="4475834"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EFF93D-507B-7747-A280-ED63EFF72379}"/>
                </a:ext>
              </a:extLst>
            </p:cNvPr>
            <p:cNvCxnSpPr/>
            <p:nvPr/>
          </p:nvCxnSpPr>
          <p:spPr>
            <a:xfrm rot="5400000">
              <a:off x="4246270" y="4142586"/>
              <a:ext cx="142876" cy="1588"/>
            </a:xfrm>
            <a:prstGeom prst="line">
              <a:avLst/>
            </a:prstGeom>
            <a:ln>
              <a:solidFill>
                <a:schemeClr val="accent1">
                  <a:lumMod val="50000"/>
                </a:schemeClr>
              </a:solidFill>
            </a:ln>
            <a:effectLst>
              <a:glow rad="1016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4D3DB90-27A1-EF40-9D9D-04238EDFD78C}"/>
                </a:ext>
              </a:extLst>
            </p:cNvPr>
            <p:cNvCxnSpPr/>
            <p:nvPr/>
          </p:nvCxnSpPr>
          <p:spPr>
            <a:xfrm rot="5400000">
              <a:off x="3786854"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42405E2-BFFB-1547-8BBC-50CEAAC4804F}"/>
                </a:ext>
              </a:extLst>
            </p:cNvPr>
            <p:cNvCxnSpPr/>
            <p:nvPr/>
          </p:nvCxnSpPr>
          <p:spPr>
            <a:xfrm rot="5400000">
              <a:off x="3097874"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D6B00B4-2A86-AF4B-9B9A-6706D2837C88}"/>
                </a:ext>
              </a:extLst>
            </p:cNvPr>
            <p:cNvCxnSpPr/>
            <p:nvPr/>
          </p:nvCxnSpPr>
          <p:spPr>
            <a:xfrm rot="5400000">
              <a:off x="2408894"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1144CF-6AE9-554D-B351-7BB0A772AAB0}"/>
                </a:ext>
              </a:extLst>
            </p:cNvPr>
            <p:cNvCxnSpPr/>
            <p:nvPr/>
          </p:nvCxnSpPr>
          <p:spPr>
            <a:xfrm rot="5400000">
              <a:off x="6771375"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D4A271F-45A0-E04C-AC46-4008F1C57FEF}"/>
                </a:ext>
              </a:extLst>
            </p:cNvPr>
            <p:cNvCxnSpPr/>
            <p:nvPr/>
          </p:nvCxnSpPr>
          <p:spPr>
            <a:xfrm rot="5400000">
              <a:off x="6082395"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9DC533F-3D31-1046-85F4-49D7DF73FBA4}"/>
                </a:ext>
              </a:extLst>
            </p:cNvPr>
            <p:cNvCxnSpPr/>
            <p:nvPr/>
          </p:nvCxnSpPr>
          <p:spPr>
            <a:xfrm rot="5400000">
              <a:off x="5395002"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063E949-6254-D647-A3B7-1F024BCBFF9D}"/>
                </a:ext>
              </a:extLst>
            </p:cNvPr>
            <p:cNvCxnSpPr/>
            <p:nvPr/>
          </p:nvCxnSpPr>
          <p:spPr>
            <a:xfrm rot="5400000">
              <a:off x="4017043"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49E0A6-4F11-5243-95D5-01C10BB3D51D}"/>
                </a:ext>
              </a:extLst>
            </p:cNvPr>
            <p:cNvCxnSpPr/>
            <p:nvPr/>
          </p:nvCxnSpPr>
          <p:spPr>
            <a:xfrm rot="5400000">
              <a:off x="3556664"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0F01BA3-899F-1141-A86E-1F982C6EBCFE}"/>
                </a:ext>
              </a:extLst>
            </p:cNvPr>
            <p:cNvCxnSpPr/>
            <p:nvPr/>
          </p:nvCxnSpPr>
          <p:spPr>
            <a:xfrm rot="5400000">
              <a:off x="2867684"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17EA3DE-041E-8B40-9803-6E95A475BD10}"/>
                </a:ext>
              </a:extLst>
            </p:cNvPr>
            <p:cNvCxnSpPr/>
            <p:nvPr/>
          </p:nvCxnSpPr>
          <p:spPr>
            <a:xfrm rot="5400000">
              <a:off x="2180293"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6AA2969-BDBA-1B4D-997B-3938B5615E21}"/>
                </a:ext>
              </a:extLst>
            </p:cNvPr>
            <p:cNvCxnSpPr/>
            <p:nvPr/>
          </p:nvCxnSpPr>
          <p:spPr>
            <a:xfrm rot="5400000">
              <a:off x="6542773"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7942FAF-2795-AF4F-BD78-6C1F5883A788}"/>
                </a:ext>
              </a:extLst>
            </p:cNvPr>
            <p:cNvCxnSpPr/>
            <p:nvPr/>
          </p:nvCxnSpPr>
          <p:spPr>
            <a:xfrm rot="5400000">
              <a:off x="5853793"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FA0B747-62EF-554D-947A-61C9A06FE0B9}"/>
                </a:ext>
              </a:extLst>
            </p:cNvPr>
            <p:cNvCxnSpPr/>
            <p:nvPr/>
          </p:nvCxnSpPr>
          <p:spPr>
            <a:xfrm rot="5400000">
              <a:off x="5164814"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8C98CCB-3025-5A4A-85A3-F868F8D94F00}"/>
                </a:ext>
              </a:extLst>
            </p:cNvPr>
            <p:cNvCxnSpPr/>
            <p:nvPr/>
          </p:nvCxnSpPr>
          <p:spPr>
            <a:xfrm rot="5400000">
              <a:off x="4706022"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4CD4896-694F-A746-B6C4-14CE8AF399D5}"/>
                </a:ext>
              </a:extLst>
            </p:cNvPr>
            <p:cNvCxnSpPr/>
            <p:nvPr/>
          </p:nvCxnSpPr>
          <p:spPr>
            <a:xfrm rot="5400000">
              <a:off x="3328063"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CAE9743-685D-9447-8ECF-C9F705748FE7}"/>
                </a:ext>
              </a:extLst>
            </p:cNvPr>
            <p:cNvCxnSpPr/>
            <p:nvPr/>
          </p:nvCxnSpPr>
          <p:spPr>
            <a:xfrm rot="5400000">
              <a:off x="2639083"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9B4AE89-5E77-9944-9450-3D5CD9A07B31}"/>
                </a:ext>
              </a:extLst>
            </p:cNvPr>
            <p:cNvCxnSpPr/>
            <p:nvPr/>
          </p:nvCxnSpPr>
          <p:spPr>
            <a:xfrm rot="5400000">
              <a:off x="7001563"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DCC3FD5-7D64-4143-9999-A889204A0D86}"/>
                </a:ext>
              </a:extLst>
            </p:cNvPr>
            <p:cNvCxnSpPr/>
            <p:nvPr/>
          </p:nvCxnSpPr>
          <p:spPr>
            <a:xfrm rot="5400000">
              <a:off x="6312584"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9D61A8F-76D0-9647-8034-BC7F007551CC}"/>
                </a:ext>
              </a:extLst>
            </p:cNvPr>
            <p:cNvCxnSpPr/>
            <p:nvPr/>
          </p:nvCxnSpPr>
          <p:spPr>
            <a:xfrm rot="5400000">
              <a:off x="5623604"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2EF2C00-8EF0-F04B-BD48-9322E88C5470}"/>
                </a:ext>
              </a:extLst>
            </p:cNvPr>
            <p:cNvCxnSpPr/>
            <p:nvPr/>
          </p:nvCxnSpPr>
          <p:spPr>
            <a:xfrm rot="5400000">
              <a:off x="4934624"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2266BF3-3BB7-C945-AD6B-14F254E065BD}"/>
                </a:ext>
              </a:extLst>
            </p:cNvPr>
            <p:cNvCxnSpPr/>
            <p:nvPr/>
          </p:nvCxnSpPr>
          <p:spPr>
            <a:xfrm rot="5400000">
              <a:off x="1950103" y="4214080"/>
              <a:ext cx="143120"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5EA8DC7-FE2A-7E46-ABA8-6E809C60381D}"/>
                </a:ext>
              </a:extLst>
            </p:cNvPr>
            <p:cNvCxnSpPr/>
            <p:nvPr/>
          </p:nvCxnSpPr>
          <p:spPr>
            <a:xfrm rot="5400000">
              <a:off x="1719914" y="4214080"/>
              <a:ext cx="143120"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241669" name="Picture 5">
              <a:extLst>
                <a:ext uri="{FF2B5EF4-FFF2-40B4-BE49-F238E27FC236}">
                  <a16:creationId xmlns:a16="http://schemas.microsoft.com/office/drawing/2014/main" id="{6A659FA3-A07D-3B49-983C-EF766E227499}"/>
                </a:ext>
              </a:extLst>
            </p:cNvPr>
            <p:cNvPicPr>
              <a:picLocks noChangeAspect="1" noChangeArrowheads="1"/>
            </p:cNvPicPr>
            <p:nvPr/>
          </p:nvPicPr>
          <p:blipFill>
            <a:blip r:embed="rId4"/>
            <a:srcRect/>
            <a:stretch>
              <a:fillRect/>
            </a:stretch>
          </p:blipFill>
          <p:spPr bwMode="auto">
            <a:xfrm>
              <a:off x="1643042" y="4214874"/>
              <a:ext cx="5572164" cy="143120"/>
            </a:xfrm>
            <a:prstGeom prst="rect">
              <a:avLst/>
            </a:prstGeom>
            <a:noFill/>
            <a:ln w="9525">
              <a:solidFill>
                <a:schemeClr val="accent1">
                  <a:lumMod val="50000"/>
                </a:schemeClr>
              </a:solidFill>
              <a:miter lim="800000"/>
              <a:headEnd/>
              <a:tailEnd/>
            </a:ln>
            <a:effectLst/>
          </p:spPr>
        </p:pic>
        <p:sp>
          <p:nvSpPr>
            <p:cNvPr id="22590" name="TextBox 86">
              <a:extLst>
                <a:ext uri="{FF2B5EF4-FFF2-40B4-BE49-F238E27FC236}">
                  <a16:creationId xmlns:a16="http://schemas.microsoft.com/office/drawing/2014/main" id="{4E09DA7B-B903-A94C-AA45-245400375BE2}"/>
                </a:ext>
              </a:extLst>
            </p:cNvPr>
            <p:cNvSpPr txBox="1">
              <a:spLocks noChangeArrowheads="1"/>
            </p:cNvSpPr>
            <p:nvPr/>
          </p:nvSpPr>
          <p:spPr bwMode="auto">
            <a:xfrm>
              <a:off x="1714481" y="4357993"/>
              <a:ext cx="990022" cy="30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AU" altLang="de-DE" sz="900">
                  <a:solidFill>
                    <a:srgbClr val="C00000"/>
                  </a:solidFill>
                  <a:latin typeface="Arial" panose="020B0604020202020204" pitchFamily="34" charset="0"/>
                </a:rPr>
                <a:t>Decreased</a:t>
              </a:r>
              <a:endParaRPr lang="en-US" altLang="de-DE" sz="900">
                <a:solidFill>
                  <a:srgbClr val="C00000"/>
                </a:solidFill>
                <a:latin typeface="Arial" panose="020B0604020202020204" pitchFamily="34" charset="0"/>
              </a:endParaRPr>
            </a:p>
          </p:txBody>
        </p:sp>
        <p:sp>
          <p:nvSpPr>
            <p:cNvPr id="88" name="TextBox 87">
              <a:extLst>
                <a:ext uri="{FF2B5EF4-FFF2-40B4-BE49-F238E27FC236}">
                  <a16:creationId xmlns:a16="http://schemas.microsoft.com/office/drawing/2014/main" id="{7BB9D9AD-ED99-8C43-97FF-955ADDC0A06E}"/>
                </a:ext>
              </a:extLst>
            </p:cNvPr>
            <p:cNvSpPr txBox="1"/>
            <p:nvPr/>
          </p:nvSpPr>
          <p:spPr>
            <a:xfrm>
              <a:off x="6143637" y="4357994"/>
              <a:ext cx="938725" cy="308304"/>
            </a:xfrm>
            <a:prstGeom prst="rect">
              <a:avLst/>
            </a:prstGeom>
            <a:noFill/>
          </p:spPr>
          <p:txBody>
            <a:bodyPr wrap="none">
              <a:spAutoFit/>
            </a:bodyPr>
            <a:lstStyle/>
            <a:p>
              <a:pPr eaLnBrk="1" hangingPunct="1">
                <a:defRPr/>
              </a:pPr>
              <a:r>
                <a:rPr lang="en-AU" sz="900" dirty="0">
                  <a:solidFill>
                    <a:schemeClr val="accent2">
                      <a:lumMod val="60000"/>
                      <a:lumOff val="40000"/>
                    </a:schemeClr>
                  </a:solidFill>
                  <a:latin typeface="Arial" charset="0"/>
                  <a:cs typeface="Arial" charset="0"/>
                </a:rPr>
                <a:t>Enhanced</a:t>
              </a:r>
              <a:endParaRPr lang="en-US" sz="900" dirty="0">
                <a:solidFill>
                  <a:schemeClr val="accent2">
                    <a:lumMod val="60000"/>
                    <a:lumOff val="40000"/>
                  </a:schemeClr>
                </a:solidFill>
                <a:latin typeface="Arial" charset="0"/>
                <a:cs typeface="Arial" charset="0"/>
              </a:endParaRPr>
            </a:p>
          </p:txBody>
        </p:sp>
        <p:sp>
          <p:nvSpPr>
            <p:cNvPr id="22592" name="TextBox 88">
              <a:extLst>
                <a:ext uri="{FF2B5EF4-FFF2-40B4-BE49-F238E27FC236}">
                  <a16:creationId xmlns:a16="http://schemas.microsoft.com/office/drawing/2014/main" id="{6104185E-9021-4949-8D7D-7B9D6FA4E037}"/>
                </a:ext>
              </a:extLst>
            </p:cNvPr>
            <p:cNvSpPr txBox="1">
              <a:spLocks noChangeArrowheads="1"/>
            </p:cNvSpPr>
            <p:nvPr/>
          </p:nvSpPr>
          <p:spPr bwMode="auto">
            <a:xfrm>
              <a:off x="4143373" y="4358086"/>
              <a:ext cx="562551" cy="30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AU" altLang="de-DE" sz="900">
                  <a:solidFill>
                    <a:srgbClr val="FFC000"/>
                  </a:solidFill>
                  <a:latin typeface="Arial" panose="020B0604020202020204" pitchFamily="34" charset="0"/>
                </a:rPr>
                <a:t>Zero</a:t>
              </a:r>
              <a:endParaRPr lang="en-US" altLang="de-DE" sz="900">
                <a:solidFill>
                  <a:srgbClr val="FFC000"/>
                </a:solidFill>
                <a:latin typeface="Arial" panose="020B0604020202020204" pitchFamily="34" charset="0"/>
              </a:endParaRPr>
            </a:p>
          </p:txBody>
        </p:sp>
      </p:grpSp>
      <p:sp>
        <p:nvSpPr>
          <p:cNvPr id="22532" name="TextBox 94">
            <a:extLst>
              <a:ext uri="{FF2B5EF4-FFF2-40B4-BE49-F238E27FC236}">
                <a16:creationId xmlns:a16="http://schemas.microsoft.com/office/drawing/2014/main" id="{174A0452-8A9F-8241-AEA1-249E60A05878}"/>
              </a:ext>
            </a:extLst>
          </p:cNvPr>
          <p:cNvSpPr txBox="1">
            <a:spLocks noChangeArrowheads="1"/>
          </p:cNvSpPr>
          <p:nvPr/>
        </p:nvSpPr>
        <p:spPr bwMode="auto">
          <a:xfrm>
            <a:off x="4248150" y="3267076"/>
            <a:ext cx="2143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AU" altLang="de-DE" sz="1350">
                <a:solidFill>
                  <a:schemeClr val="tx1"/>
                </a:solidFill>
                <a:latin typeface="Arial" panose="020B0604020202020204" pitchFamily="34" charset="0"/>
              </a:rPr>
              <a:t>0</a:t>
            </a:r>
            <a:endParaRPr lang="en-US" altLang="de-DE" sz="1350">
              <a:solidFill>
                <a:schemeClr val="tx1"/>
              </a:solidFill>
              <a:latin typeface="Arial" panose="020B0604020202020204" pitchFamily="34" charset="0"/>
            </a:endParaRPr>
          </a:p>
        </p:txBody>
      </p:sp>
      <p:sp>
        <p:nvSpPr>
          <p:cNvPr id="22533" name="TextBox 95">
            <a:extLst>
              <a:ext uri="{FF2B5EF4-FFF2-40B4-BE49-F238E27FC236}">
                <a16:creationId xmlns:a16="http://schemas.microsoft.com/office/drawing/2014/main" id="{1C00A92C-2C82-F14A-B963-6E39D9ED549F}"/>
              </a:ext>
            </a:extLst>
          </p:cNvPr>
          <p:cNvSpPr txBox="1">
            <a:spLocks noChangeArrowheads="1"/>
          </p:cNvSpPr>
          <p:nvPr/>
        </p:nvSpPr>
        <p:spPr bwMode="auto">
          <a:xfrm>
            <a:off x="4463655" y="3213497"/>
            <a:ext cx="4822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AU" altLang="de-DE" sz="1800">
                <a:solidFill>
                  <a:schemeClr val="tx1"/>
                </a:solidFill>
                <a:latin typeface="Arial" panose="020B0604020202020204" pitchFamily="34" charset="0"/>
              </a:rPr>
              <a:t>.20</a:t>
            </a:r>
            <a:endParaRPr lang="en-US" altLang="de-DE" sz="1800">
              <a:solidFill>
                <a:schemeClr val="tx1"/>
              </a:solidFill>
              <a:latin typeface="Arial" panose="020B0604020202020204" pitchFamily="34" charset="0"/>
            </a:endParaRPr>
          </a:p>
        </p:txBody>
      </p:sp>
      <p:sp>
        <p:nvSpPr>
          <p:cNvPr id="97" name="Down Arrow 96">
            <a:extLst>
              <a:ext uri="{FF2B5EF4-FFF2-40B4-BE49-F238E27FC236}">
                <a16:creationId xmlns:a16="http://schemas.microsoft.com/office/drawing/2014/main" id="{58D00B8D-94CB-8A44-B833-AEA11CF9AB1A}"/>
              </a:ext>
            </a:extLst>
          </p:cNvPr>
          <p:cNvSpPr/>
          <p:nvPr/>
        </p:nvSpPr>
        <p:spPr>
          <a:xfrm>
            <a:off x="4625578" y="2888456"/>
            <a:ext cx="214313" cy="2678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2535" name="TextBox 97">
            <a:extLst>
              <a:ext uri="{FF2B5EF4-FFF2-40B4-BE49-F238E27FC236}">
                <a16:creationId xmlns:a16="http://schemas.microsoft.com/office/drawing/2014/main" id="{D1663297-C998-3D48-9115-52A9691F1702}"/>
              </a:ext>
            </a:extLst>
          </p:cNvPr>
          <p:cNvSpPr txBox="1">
            <a:spLocks noChangeArrowheads="1"/>
          </p:cNvSpPr>
          <p:nvPr/>
        </p:nvSpPr>
        <p:spPr bwMode="auto">
          <a:xfrm>
            <a:off x="4301729" y="2294335"/>
            <a:ext cx="100219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AU" altLang="de-DE" sz="1350">
                <a:solidFill>
                  <a:schemeClr val="tx1"/>
                </a:solidFill>
                <a:latin typeface="Arial" panose="020B0604020202020204" pitchFamily="34" charset="0"/>
              </a:rPr>
              <a:t>Reducing</a:t>
            </a:r>
          </a:p>
          <a:p>
            <a:pPr eaLnBrk="1" hangingPunct="1">
              <a:spcBef>
                <a:spcPct val="0"/>
              </a:spcBef>
              <a:buClrTx/>
              <a:buFontTx/>
              <a:buNone/>
            </a:pPr>
            <a:r>
              <a:rPr lang="en-AU" altLang="de-DE" sz="1350">
                <a:solidFill>
                  <a:schemeClr val="tx1"/>
                </a:solidFill>
                <a:latin typeface="Arial" panose="020B0604020202020204" pitchFamily="34" charset="0"/>
              </a:rPr>
              <a:t>Class Size</a:t>
            </a:r>
            <a:endParaRPr lang="en-US" altLang="de-DE" sz="1350">
              <a:solidFill>
                <a:schemeClr val="tx1"/>
              </a:solidFill>
              <a:latin typeface="Arial" panose="020B0604020202020204" pitchFamily="34" charset="0"/>
            </a:endParaRPr>
          </a:p>
        </p:txBody>
      </p:sp>
      <p:sp>
        <p:nvSpPr>
          <p:cNvPr id="22536" name="TextBox 38">
            <a:extLst>
              <a:ext uri="{FF2B5EF4-FFF2-40B4-BE49-F238E27FC236}">
                <a16:creationId xmlns:a16="http://schemas.microsoft.com/office/drawing/2014/main" id="{B22A77ED-B90B-4042-BCA8-CED8551D7296}"/>
              </a:ext>
            </a:extLst>
          </p:cNvPr>
          <p:cNvSpPr txBox="1">
            <a:spLocks noChangeArrowheads="1"/>
          </p:cNvSpPr>
          <p:nvPr/>
        </p:nvSpPr>
        <p:spPr bwMode="auto">
          <a:xfrm>
            <a:off x="5868592" y="3213497"/>
            <a:ext cx="48220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AU" altLang="de-DE" sz="1350">
                <a:solidFill>
                  <a:schemeClr val="tx1"/>
                </a:solidFill>
                <a:latin typeface="Arial" panose="020B0604020202020204" pitchFamily="34" charset="0"/>
              </a:rPr>
              <a:t>1.0</a:t>
            </a:r>
            <a:endParaRPr lang="en-US" altLang="de-DE" sz="1350">
              <a:solidFill>
                <a:schemeClr val="tx1"/>
              </a:solidFill>
              <a:latin typeface="Arial" panose="020B0604020202020204" pitchFamily="34" charset="0"/>
            </a:endParaRPr>
          </a:p>
        </p:txBody>
      </p:sp>
      <p:graphicFrame>
        <p:nvGraphicFramePr>
          <p:cNvPr id="6216" name="Group 72">
            <a:extLst>
              <a:ext uri="{FF2B5EF4-FFF2-40B4-BE49-F238E27FC236}">
                <a16:creationId xmlns:a16="http://schemas.microsoft.com/office/drawing/2014/main" id="{7AF25DFD-E452-B148-9F89-D43A0A5BBACE}"/>
              </a:ext>
            </a:extLst>
          </p:cNvPr>
          <p:cNvGraphicFramePr>
            <a:graphicFrameLocks noGrp="1"/>
          </p:cNvGraphicFramePr>
          <p:nvPr>
            <p:extLst>
              <p:ext uri="{D42A27DB-BD31-4B8C-83A1-F6EECF244321}">
                <p14:modId xmlns:p14="http://schemas.microsoft.com/office/powerpoint/2010/main" val="3574424675"/>
              </p:ext>
            </p:extLst>
          </p:nvPr>
        </p:nvGraphicFramePr>
        <p:xfrm>
          <a:off x="858656" y="4297692"/>
          <a:ext cx="5677877" cy="2227653"/>
        </p:xfrm>
        <a:graphic>
          <a:graphicData uri="http://schemas.openxmlformats.org/drawingml/2006/table">
            <a:tbl>
              <a:tblPr/>
              <a:tblGrid>
                <a:gridCol w="3969257">
                  <a:extLst>
                    <a:ext uri="{9D8B030D-6E8A-4147-A177-3AD203B41FA5}">
                      <a16:colId xmlns:a16="http://schemas.microsoft.com/office/drawing/2014/main" val="20000"/>
                    </a:ext>
                  </a:extLst>
                </a:gridCol>
                <a:gridCol w="853434">
                  <a:extLst>
                    <a:ext uri="{9D8B030D-6E8A-4147-A177-3AD203B41FA5}">
                      <a16:colId xmlns:a16="http://schemas.microsoft.com/office/drawing/2014/main" val="20001"/>
                    </a:ext>
                  </a:extLst>
                </a:gridCol>
                <a:gridCol w="855186">
                  <a:extLst>
                    <a:ext uri="{9D8B030D-6E8A-4147-A177-3AD203B41FA5}">
                      <a16:colId xmlns:a16="http://schemas.microsoft.com/office/drawing/2014/main" val="20002"/>
                    </a:ext>
                  </a:extLst>
                </a:gridCol>
              </a:tblGrid>
              <a:tr h="32009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Calibri" pitchFamily="34" charset="0"/>
                          <a:cs typeface="Arial" charset="0"/>
                        </a:rPr>
                        <a:t>An effect-size of</a:t>
                      </a:r>
                    </a:p>
                  </a:txBody>
                  <a:tcPr marL="7144" marR="7144" marT="7145" marB="0" anchor="b" horzOverflow="overflow">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Calibri" pitchFamily="34" charset="0"/>
                          <a:cs typeface="Arial" charset="0"/>
                        </a:rPr>
                        <a:t>.20</a:t>
                      </a:r>
                    </a:p>
                  </a:txBody>
                  <a:tcPr marL="7144" marR="7144" marT="7145" marB="0" anchor="b" horzOverflow="overflow">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Calibri" pitchFamily="34" charset="0"/>
                          <a:cs typeface="Arial" charset="0"/>
                        </a:rPr>
                        <a:t>1.0</a:t>
                      </a:r>
                    </a:p>
                  </a:txBody>
                  <a:tcPr marL="7144" marR="7144" marT="7145" marB="0" anchor="b" horzOverflow="overflow">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32009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advancing achievement</a:t>
                      </a:r>
                    </a:p>
                  </a:txBody>
                  <a:tcPr marL="7144" marR="7144" marT="7145" marB="0" anchor="b" horzOverflow="overflow">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9 mths</a:t>
                      </a:r>
                    </a:p>
                  </a:txBody>
                  <a:tcPr marL="7144" marR="7144" marT="7145" marB="0" anchor="b" horzOverflow="overflow">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3 yrs</a:t>
                      </a:r>
                    </a:p>
                  </a:txBody>
                  <a:tcPr marL="7144" marR="7144" marT="7145" marB="0" anchor="b" horzOverflow="overflow">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DBE5F1"/>
                    </a:solidFill>
                  </a:tcPr>
                </a:tc>
                <a:extLst>
                  <a:ext uri="{0D108BD9-81ED-4DB2-BD59-A6C34878D82A}">
                    <a16:rowId xmlns:a16="http://schemas.microsoft.com/office/drawing/2014/main" val="10001"/>
                  </a:ext>
                </a:extLst>
              </a:tr>
              <a:tr h="32009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 improving rate of learning</a:t>
                      </a:r>
                    </a:p>
                  </a:txBody>
                  <a:tcPr marL="7144" marR="7144" marT="7145" marB="0" anchor="b" horzOverflow="overflow">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10%</a:t>
                      </a:r>
                    </a:p>
                  </a:txBody>
                  <a:tcPr marL="7144" marR="7144" marT="7145" marB="0" anchor="b" horzOverflow="overflow">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 45%</a:t>
                      </a:r>
                    </a:p>
                  </a:txBody>
                  <a:tcPr marL="7144" marR="7144" marT="7145" marB="0" anchor="b" horzOverflow="overflow">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009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r variable &amp; achievement</a:t>
                      </a:r>
                    </a:p>
                  </a:txBody>
                  <a:tcPr marL="7144" marR="7144" marT="7145" marB="0" anchor="b" horzOverflow="overflow">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.10</a:t>
                      </a:r>
                    </a:p>
                  </a:txBody>
                  <a:tcPr marL="7144" marR="7144" marT="7145" marB="0" anchor="b" horzOverflow="overflow">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.45</a:t>
                      </a:r>
                    </a:p>
                  </a:txBody>
                  <a:tcPr marL="7144" marR="7144" marT="7145" marB="0" anchor="b" horzOverflow="overflow">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DBE5F1"/>
                    </a:solidFill>
                  </a:tcPr>
                </a:tc>
                <a:extLst>
                  <a:ext uri="{0D108BD9-81ED-4DB2-BD59-A6C34878D82A}">
                    <a16:rowId xmlns:a16="http://schemas.microsoft.com/office/drawing/2014/main" val="10003"/>
                  </a:ext>
                </a:extLst>
              </a:tr>
              <a:tr h="64017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 of students with treatment exceeding those not treated</a:t>
                      </a:r>
                    </a:p>
                  </a:txBody>
                  <a:tcPr marL="7144" marR="7144" marT="7145" marB="0" anchor="b" horzOverflow="overflow">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8</a:t>
                      </a:r>
                    </a:p>
                  </a:txBody>
                  <a:tcPr marL="7144" marR="7144" marT="7145" marB="0" anchor="b" horzOverflow="overflow">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Calibri" pitchFamily="34" charset="0"/>
                          <a:cs typeface="Arial" charset="0"/>
                        </a:rPr>
                        <a:t>34</a:t>
                      </a:r>
                    </a:p>
                  </a:txBody>
                  <a:tcPr marL="7144" marR="7144" marT="7145" marB="0" anchor="b" horzOverflow="overflow">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7110">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Calibri" pitchFamily="34" charset="0"/>
                        <a:cs typeface="Arial" charset="0"/>
                      </a:endParaRPr>
                    </a:p>
                  </a:txBody>
                  <a:tcPr marL="7144" marR="7144" marT="7145" marB="0" anchor="b" horzOverflow="overflow">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DBE5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Calibri" pitchFamily="34" charset="0"/>
                        <a:cs typeface="Arial" charset="0"/>
                      </a:endParaRPr>
                    </a:p>
                  </a:txBody>
                  <a:tcPr marL="7144" marR="7144" marT="7145" marB="0" anchor="b" horzOverflow="overflow">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Calibri" pitchFamily="34" charset="0"/>
                        <a:cs typeface="Arial" charset="0"/>
                      </a:endParaRPr>
                    </a:p>
                  </a:txBody>
                  <a:tcPr marL="7144" marR="7144" marT="7145" marB="0" anchor="b" horzOverflow="overflow">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lnTlToBr>
                      <a:noFill/>
                    </a:lnTlToBr>
                    <a:lnBlToTr>
                      <a:noFill/>
                    </a:lnBlToTr>
                    <a:solidFill>
                      <a:srgbClr val="DBE5F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24776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3" descr="09"/>
          <p:cNvPicPr>
            <a:picLocks noChangeAspect="1" noChangeArrowheads="1"/>
          </p:cNvPicPr>
          <p:nvPr/>
        </p:nvPicPr>
        <p:blipFill>
          <a:blip r:embed="rId3" cstate="print"/>
          <a:srcRect/>
          <a:stretch>
            <a:fillRect/>
          </a:stretch>
        </p:blipFill>
        <p:spPr bwMode="auto">
          <a:xfrm>
            <a:off x="1464448" y="1982380"/>
            <a:ext cx="1805224" cy="1668065"/>
          </a:xfrm>
          <a:prstGeom prst="ellipse">
            <a:avLst/>
          </a:prstGeom>
          <a:ln>
            <a:noFill/>
          </a:ln>
          <a:effectLst>
            <a:softEdge rad="112500"/>
          </a:effectLst>
        </p:spPr>
      </p:pic>
      <p:sp>
        <p:nvSpPr>
          <p:cNvPr id="9219" name="Title 1"/>
          <p:cNvSpPr>
            <a:spLocks noGrp="1"/>
          </p:cNvSpPr>
          <p:nvPr>
            <p:ph type="title"/>
          </p:nvPr>
        </p:nvSpPr>
        <p:spPr>
          <a:xfrm>
            <a:off x="501850" y="775233"/>
            <a:ext cx="5650706" cy="769144"/>
          </a:xfrm>
        </p:spPr>
        <p:txBody>
          <a:bodyPr/>
          <a:lstStyle/>
          <a:p>
            <a:pPr eaLnBrk="1" hangingPunct="1"/>
            <a:r>
              <a:rPr lang="en-AU" sz="2700"/>
              <a:t>Effect on Achievement over time?</a:t>
            </a:r>
            <a:endParaRPr lang="en-US" sz="2700"/>
          </a:p>
        </p:txBody>
      </p:sp>
      <p:grpSp>
        <p:nvGrpSpPr>
          <p:cNvPr id="9220" name="Group 93"/>
          <p:cNvGrpSpPr>
            <a:grpSpLocks/>
          </p:cNvGrpSpPr>
          <p:nvPr/>
        </p:nvGrpSpPr>
        <p:grpSpPr bwMode="auto">
          <a:xfrm>
            <a:off x="2375298" y="3750473"/>
            <a:ext cx="4179094" cy="445145"/>
            <a:chOff x="1643042" y="4071942"/>
            <a:chExt cx="5572164" cy="594346"/>
          </a:xfrm>
        </p:grpSpPr>
        <p:cxnSp>
          <p:nvCxnSpPr>
            <p:cNvPr id="13" name="Straight Connector 12"/>
            <p:cNvCxnSpPr/>
            <p:nvPr/>
          </p:nvCxnSpPr>
          <p:spPr>
            <a:xfrm rot="5400000">
              <a:off x="4475857"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4246270" y="4142586"/>
              <a:ext cx="142876" cy="1588"/>
            </a:xfrm>
            <a:prstGeom prst="line">
              <a:avLst/>
            </a:prstGeom>
            <a:ln>
              <a:solidFill>
                <a:schemeClr val="accent1">
                  <a:lumMod val="50000"/>
                </a:schemeClr>
              </a:solidFill>
            </a:ln>
            <a:effectLst>
              <a:glow rad="1016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3786877"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097897"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2408917"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6771398"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6082418"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5395026"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4017066"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3556688"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2867708"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2180316"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6542796"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5853816"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5164837"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4706046"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3328087"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2639107"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7001587"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6312608"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5623628"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4934648"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1950127" y="4214221"/>
              <a:ext cx="143072" cy="15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1719937" y="4214221"/>
              <a:ext cx="143072" cy="158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241669" name="Picture 5"/>
            <p:cNvPicPr>
              <a:picLocks noChangeAspect="1" noChangeArrowheads="1"/>
            </p:cNvPicPr>
            <p:nvPr/>
          </p:nvPicPr>
          <p:blipFill>
            <a:blip r:embed="rId4"/>
            <a:srcRect/>
            <a:stretch>
              <a:fillRect/>
            </a:stretch>
          </p:blipFill>
          <p:spPr bwMode="auto">
            <a:xfrm>
              <a:off x="1643042" y="4215014"/>
              <a:ext cx="5572164" cy="143072"/>
            </a:xfrm>
            <a:prstGeom prst="rect">
              <a:avLst/>
            </a:prstGeom>
            <a:noFill/>
            <a:ln w="9525">
              <a:solidFill>
                <a:schemeClr val="accent1">
                  <a:lumMod val="50000"/>
                </a:schemeClr>
              </a:solidFill>
              <a:miter lim="800000"/>
              <a:headEnd/>
              <a:tailEnd/>
            </a:ln>
            <a:effectLst/>
          </p:spPr>
        </p:pic>
        <p:sp>
          <p:nvSpPr>
            <p:cNvPr id="9253" name="TextBox 86"/>
            <p:cNvSpPr txBox="1">
              <a:spLocks noChangeArrowheads="1"/>
            </p:cNvSpPr>
            <p:nvPr/>
          </p:nvSpPr>
          <p:spPr bwMode="auto">
            <a:xfrm>
              <a:off x="1714481" y="4357693"/>
              <a:ext cx="990022" cy="30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sz="900">
                  <a:solidFill>
                    <a:srgbClr val="C00000"/>
                  </a:solidFill>
                </a:rPr>
                <a:t>Decreased</a:t>
              </a:r>
              <a:endParaRPr lang="en-US" sz="900">
                <a:solidFill>
                  <a:srgbClr val="C00000"/>
                </a:solidFill>
              </a:endParaRPr>
            </a:p>
          </p:txBody>
        </p:sp>
        <p:sp>
          <p:nvSpPr>
            <p:cNvPr id="88" name="TextBox 87"/>
            <p:cNvSpPr txBox="1"/>
            <p:nvPr/>
          </p:nvSpPr>
          <p:spPr>
            <a:xfrm>
              <a:off x="6143635" y="4358087"/>
              <a:ext cx="938725" cy="308201"/>
            </a:xfrm>
            <a:prstGeom prst="rect">
              <a:avLst/>
            </a:prstGeom>
            <a:noFill/>
          </p:spPr>
          <p:txBody>
            <a:bodyPr wrap="none">
              <a:spAutoFit/>
            </a:bodyPr>
            <a:lstStyle/>
            <a:p>
              <a:pPr fontAlgn="base">
                <a:spcBef>
                  <a:spcPct val="0"/>
                </a:spcBef>
                <a:spcAft>
                  <a:spcPct val="0"/>
                </a:spcAft>
                <a:defRPr/>
              </a:pPr>
              <a:r>
                <a:rPr lang="en-AU" sz="900" dirty="0">
                  <a:solidFill>
                    <a:srgbClr val="333399">
                      <a:lumMod val="60000"/>
                      <a:lumOff val="40000"/>
                    </a:srgbClr>
                  </a:solidFill>
                  <a:latin typeface="Arial" charset="0"/>
                </a:rPr>
                <a:t>Enhanced</a:t>
              </a:r>
              <a:endParaRPr lang="en-US" sz="900" dirty="0">
                <a:solidFill>
                  <a:srgbClr val="333399">
                    <a:lumMod val="60000"/>
                    <a:lumOff val="40000"/>
                  </a:srgbClr>
                </a:solidFill>
                <a:latin typeface="Arial" charset="0"/>
              </a:endParaRPr>
            </a:p>
          </p:txBody>
        </p:sp>
        <p:sp>
          <p:nvSpPr>
            <p:cNvPr id="9255" name="TextBox 88"/>
            <p:cNvSpPr txBox="1">
              <a:spLocks noChangeArrowheads="1"/>
            </p:cNvSpPr>
            <p:nvPr/>
          </p:nvSpPr>
          <p:spPr bwMode="auto">
            <a:xfrm>
              <a:off x="4143373" y="4357695"/>
              <a:ext cx="562551" cy="30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sz="900">
                  <a:solidFill>
                    <a:srgbClr val="FFC000"/>
                  </a:solidFill>
                </a:rPr>
                <a:t>Zero</a:t>
              </a:r>
              <a:endParaRPr lang="en-US" sz="900">
                <a:solidFill>
                  <a:srgbClr val="FFC000"/>
                </a:solidFill>
              </a:endParaRPr>
            </a:p>
          </p:txBody>
        </p:sp>
      </p:grpSp>
      <p:sp>
        <p:nvSpPr>
          <p:cNvPr id="9221" name="TextBox 94"/>
          <p:cNvSpPr txBox="1">
            <a:spLocks noChangeArrowheads="1"/>
          </p:cNvSpPr>
          <p:nvPr/>
        </p:nvSpPr>
        <p:spPr bwMode="auto">
          <a:xfrm>
            <a:off x="4304110" y="3482580"/>
            <a:ext cx="214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0</a:t>
            </a:r>
            <a:endParaRPr lang="en-US">
              <a:solidFill>
                <a:srgbClr val="000000"/>
              </a:solidFill>
            </a:endParaRPr>
          </a:p>
        </p:txBody>
      </p:sp>
      <p:sp>
        <p:nvSpPr>
          <p:cNvPr id="9222" name="TextBox 95"/>
          <p:cNvSpPr txBox="1">
            <a:spLocks noChangeArrowheads="1"/>
          </p:cNvSpPr>
          <p:nvPr/>
        </p:nvSpPr>
        <p:spPr bwMode="auto">
          <a:xfrm>
            <a:off x="4550569" y="3482579"/>
            <a:ext cx="4822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.20</a:t>
            </a:r>
            <a:endParaRPr lang="en-US">
              <a:solidFill>
                <a:srgbClr val="000000"/>
              </a:solidFill>
            </a:endParaRPr>
          </a:p>
        </p:txBody>
      </p:sp>
      <p:sp>
        <p:nvSpPr>
          <p:cNvPr id="97" name="Down Arrow 96"/>
          <p:cNvSpPr/>
          <p:nvPr/>
        </p:nvSpPr>
        <p:spPr>
          <a:xfrm>
            <a:off x="5057775" y="3267075"/>
            <a:ext cx="214313" cy="2678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9224" name="TextBox 97"/>
          <p:cNvSpPr txBox="1">
            <a:spLocks noChangeArrowheads="1"/>
          </p:cNvSpPr>
          <p:nvPr/>
        </p:nvSpPr>
        <p:spPr bwMode="auto">
          <a:xfrm>
            <a:off x="4787505" y="2402681"/>
            <a:ext cx="91082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AU">
                <a:solidFill>
                  <a:srgbClr val="000000"/>
                </a:solidFill>
              </a:rPr>
              <a:t>Typical Effect Size</a:t>
            </a:r>
            <a:endParaRPr lang="en-US">
              <a:solidFill>
                <a:srgbClr val="000000"/>
              </a:solidFill>
            </a:endParaRPr>
          </a:p>
        </p:txBody>
      </p:sp>
      <p:sp>
        <p:nvSpPr>
          <p:cNvPr id="9225" name="TextBox 38"/>
          <p:cNvSpPr txBox="1">
            <a:spLocks noChangeArrowheads="1"/>
          </p:cNvSpPr>
          <p:nvPr/>
        </p:nvSpPr>
        <p:spPr bwMode="auto">
          <a:xfrm>
            <a:off x="5911455" y="3461147"/>
            <a:ext cx="4822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a:solidFill>
                  <a:srgbClr val="000000"/>
                </a:solidFill>
              </a:rPr>
              <a:t>1.0</a:t>
            </a:r>
            <a:endParaRPr lang="en-US">
              <a:solidFill>
                <a:srgbClr val="000000"/>
              </a:solidFill>
            </a:endParaRPr>
          </a:p>
        </p:txBody>
      </p:sp>
      <p:sp>
        <p:nvSpPr>
          <p:cNvPr id="9226" name="TextBox 40"/>
          <p:cNvSpPr txBox="1">
            <a:spLocks noChangeArrowheads="1"/>
          </p:cNvSpPr>
          <p:nvPr/>
        </p:nvSpPr>
        <p:spPr bwMode="auto">
          <a:xfrm>
            <a:off x="4950619" y="3537348"/>
            <a:ext cx="4822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AU" sz="1500" b="1">
                <a:solidFill>
                  <a:srgbClr val="FF0066"/>
                </a:solidFill>
              </a:rPr>
              <a:t>.40</a:t>
            </a:r>
            <a:endParaRPr lang="en-US" sz="1500" b="1">
              <a:solidFill>
                <a:srgbClr val="FF0066"/>
              </a:solidFill>
            </a:endParaRPr>
          </a:p>
        </p:txBody>
      </p:sp>
      <p:pic>
        <p:nvPicPr>
          <p:cNvPr id="9227" name="Picture 2" descr="http://thetopgadgetconnection.com/library/OhMyGos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6960" y="4012406"/>
            <a:ext cx="1646634"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722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Box 1"/>
          <p:cNvSpPr txBox="1">
            <a:spLocks noChangeArrowheads="1"/>
          </p:cNvSpPr>
          <p:nvPr/>
        </p:nvSpPr>
        <p:spPr bwMode="auto">
          <a:xfrm>
            <a:off x="4708786" y="2037754"/>
            <a:ext cx="3028950" cy="292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itchFamily="18" charset="0"/>
              </a:defRPr>
            </a:lvl1pPr>
            <a:lvl2pPr marL="742950" indent="-285750">
              <a:defRPr sz="2100">
                <a:solidFill>
                  <a:schemeClr val="tx1"/>
                </a:solidFill>
                <a:latin typeface="Century Schoolbook" pitchFamily="18" charset="0"/>
              </a:defRPr>
            </a:lvl2pPr>
            <a:lvl3pPr marL="1143000" indent="-228600">
              <a:defRPr>
                <a:solidFill>
                  <a:schemeClr val="tx1"/>
                </a:solidFill>
                <a:latin typeface="Century Schoolbook" pitchFamily="18" charset="0"/>
              </a:defRPr>
            </a:lvl3pPr>
            <a:lvl4pPr marL="1600200" indent="-228600">
              <a:defRPr>
                <a:solidFill>
                  <a:schemeClr val="tx1"/>
                </a:solidFill>
                <a:latin typeface="Century Schoolbook" pitchFamily="18" charset="0"/>
              </a:defRPr>
            </a:lvl4pPr>
            <a:lvl5pPr marL="2057400" indent="-228600">
              <a:defRPr sz="1600">
                <a:solidFill>
                  <a:schemeClr val="tx1"/>
                </a:solidFill>
                <a:latin typeface="Century Schoolbook" pitchFamily="18" charset="0"/>
              </a:defRPr>
            </a:lvl5pPr>
            <a:lvl6pPr marL="2514600" indent="-228600" eaLnBrk="0" fontAlgn="base" hangingPunct="0">
              <a:spcAft>
                <a:spcPct val="0"/>
              </a:spcAft>
              <a:buClr>
                <a:srgbClr val="DCB3B2"/>
              </a:buClr>
              <a:buSzPct val="68000"/>
              <a:buFont typeface="Wingdings 2" pitchFamily="18" charset="2"/>
              <a:buChar char=""/>
              <a:defRPr sz="1600">
                <a:solidFill>
                  <a:schemeClr val="tx1"/>
                </a:solidFill>
                <a:latin typeface="Century Schoolbook" pitchFamily="18" charset="0"/>
              </a:defRPr>
            </a:lvl6pPr>
            <a:lvl7pPr marL="2971800" indent="-228600" eaLnBrk="0" fontAlgn="base" hangingPunct="0">
              <a:spcAft>
                <a:spcPct val="0"/>
              </a:spcAft>
              <a:buClr>
                <a:srgbClr val="DCB3B2"/>
              </a:buClr>
              <a:buSzPct val="68000"/>
              <a:buFont typeface="Wingdings 2" pitchFamily="18" charset="2"/>
              <a:buChar char=""/>
              <a:defRPr sz="1600">
                <a:solidFill>
                  <a:schemeClr val="tx1"/>
                </a:solidFill>
                <a:latin typeface="Century Schoolbook" pitchFamily="18" charset="0"/>
              </a:defRPr>
            </a:lvl7pPr>
            <a:lvl8pPr marL="3429000" indent="-228600" eaLnBrk="0" fontAlgn="base" hangingPunct="0">
              <a:spcAft>
                <a:spcPct val="0"/>
              </a:spcAft>
              <a:buClr>
                <a:srgbClr val="DCB3B2"/>
              </a:buClr>
              <a:buSzPct val="68000"/>
              <a:buFont typeface="Wingdings 2" pitchFamily="18" charset="2"/>
              <a:buChar char=""/>
              <a:defRPr sz="1600">
                <a:solidFill>
                  <a:schemeClr val="tx1"/>
                </a:solidFill>
                <a:latin typeface="Century Schoolbook" pitchFamily="18" charset="0"/>
              </a:defRPr>
            </a:lvl8pPr>
            <a:lvl9pPr marL="3886200" indent="-228600" eaLnBrk="0" fontAlgn="base" hangingPunct="0">
              <a:spcAft>
                <a:spcPct val="0"/>
              </a:spcAft>
              <a:buClr>
                <a:srgbClr val="DCB3B2"/>
              </a:buClr>
              <a:buSzPct val="68000"/>
              <a:buFont typeface="Wingdings 2" pitchFamily="18" charset="2"/>
              <a:buChar char=""/>
              <a:defRPr sz="1600">
                <a:solidFill>
                  <a:schemeClr val="tx1"/>
                </a:solidFill>
                <a:latin typeface="Century Schoolbook" pitchFamily="18" charset="0"/>
              </a:defRPr>
            </a:lvl9pPr>
          </a:lstStyle>
          <a:p>
            <a:pPr algn="ctr" eaLnBrk="1" hangingPunct="1"/>
            <a:r>
              <a:rPr lang="en-US" sz="2700" dirty="0">
                <a:latin typeface="Arial" charset="0"/>
              </a:rPr>
              <a:t>EFFECT SIZE greater than 0.40</a:t>
            </a:r>
          </a:p>
          <a:p>
            <a:pPr algn="ctr" eaLnBrk="1" hangingPunct="1"/>
            <a:endParaRPr lang="en-US" sz="675" dirty="0">
              <a:latin typeface="Arial" charset="0"/>
            </a:endParaRPr>
          </a:p>
          <a:p>
            <a:pPr algn="ctr" eaLnBrk="1" hangingPunct="1"/>
            <a:r>
              <a:rPr lang="en-US" sz="2700" dirty="0">
                <a:latin typeface="Arial" charset="0"/>
              </a:rPr>
              <a:t> </a:t>
            </a:r>
            <a:r>
              <a:rPr lang="en-US" dirty="0">
                <a:latin typeface="Arial" charset="0"/>
              </a:rPr>
              <a:t>is seen as above the norm and leading towards a more-than-expected growth over a year.</a:t>
            </a:r>
          </a:p>
        </p:txBody>
      </p:sp>
      <p:pic>
        <p:nvPicPr>
          <p:cNvPr id="3" name="Grafik 2">
            <a:extLst>
              <a:ext uri="{FF2B5EF4-FFF2-40B4-BE49-F238E27FC236}">
                <a16:creationId xmlns:a16="http://schemas.microsoft.com/office/drawing/2014/main" id="{BA7D157D-BA98-9A46-AF81-76F3883C5F64}"/>
              </a:ext>
            </a:extLst>
          </p:cNvPr>
          <p:cNvPicPr>
            <a:picLocks noChangeAspect="1"/>
          </p:cNvPicPr>
          <p:nvPr/>
        </p:nvPicPr>
        <p:blipFill>
          <a:blip r:embed="rId3"/>
          <a:stretch>
            <a:fillRect/>
          </a:stretch>
        </p:blipFill>
        <p:spPr>
          <a:xfrm>
            <a:off x="683568" y="2409548"/>
            <a:ext cx="3272675" cy="2176441"/>
          </a:xfrm>
          <a:prstGeom prst="rect">
            <a:avLst/>
          </a:prstGeom>
        </p:spPr>
      </p:pic>
    </p:spTree>
    <p:extLst>
      <p:ext uri="{BB962C8B-B14F-4D97-AF65-F5344CB8AC3E}">
        <p14:creationId xmlns:p14="http://schemas.microsoft.com/office/powerpoint/2010/main" val="1363020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Critical </a:t>
            </a:r>
            <a:r>
              <a:rPr lang="de-DE" dirty="0" err="1"/>
              <a:t>review</a:t>
            </a:r>
            <a:endParaRPr lang="de-DE" dirty="0"/>
          </a:p>
        </p:txBody>
      </p:sp>
      <p:sp>
        <p:nvSpPr>
          <p:cNvPr id="3" name="Inhaltsplatzhalter 2"/>
          <p:cNvSpPr>
            <a:spLocks noGrp="1"/>
          </p:cNvSpPr>
          <p:nvPr>
            <p:ph idx="1"/>
          </p:nvPr>
        </p:nvSpPr>
        <p:spPr/>
        <p:txBody>
          <a:bodyPr/>
          <a:lstStyle/>
          <a:p>
            <a:pPr>
              <a:lnSpc>
                <a:spcPct val="100000"/>
              </a:lnSpc>
            </a:pPr>
            <a:r>
              <a:rPr lang="de-DE" b="1" dirty="0"/>
              <a:t>Cohen (1988)</a:t>
            </a:r>
          </a:p>
          <a:p>
            <a:pPr>
              <a:lnSpc>
                <a:spcPct val="100000"/>
              </a:lnSpc>
            </a:pPr>
            <a:r>
              <a:rPr lang="de-DE" i="1" dirty="0"/>
              <a:t>d= 0.2 </a:t>
            </a:r>
            <a:r>
              <a:rPr lang="de-DE" i="1" dirty="0" err="1"/>
              <a:t>is</a:t>
            </a:r>
            <a:r>
              <a:rPr lang="de-DE" i="1" dirty="0"/>
              <a:t> </a:t>
            </a:r>
            <a:r>
              <a:rPr lang="de-DE" i="1" dirty="0" err="1"/>
              <a:t>small</a:t>
            </a:r>
            <a:r>
              <a:rPr lang="de-DE" i="1" dirty="0"/>
              <a:t>, d= 0.5 </a:t>
            </a:r>
            <a:r>
              <a:rPr lang="de-DE" i="1" dirty="0" err="1"/>
              <a:t>is</a:t>
            </a:r>
            <a:r>
              <a:rPr lang="de-DE" i="1" dirty="0"/>
              <a:t> medium, d= 0.8 </a:t>
            </a:r>
            <a:r>
              <a:rPr lang="de-DE" i="1" dirty="0" err="1"/>
              <a:t>is</a:t>
            </a:r>
            <a:r>
              <a:rPr lang="de-DE" i="1" dirty="0"/>
              <a:t> large</a:t>
            </a:r>
          </a:p>
          <a:p>
            <a:pPr>
              <a:lnSpc>
                <a:spcPct val="100000"/>
              </a:lnSpc>
            </a:pPr>
            <a:r>
              <a:rPr lang="de-DE" b="1" i="1" dirty="0"/>
              <a:t>Hattie:</a:t>
            </a:r>
          </a:p>
          <a:p>
            <a:pPr>
              <a:lnSpc>
                <a:spcPct val="100000"/>
              </a:lnSpc>
            </a:pPr>
            <a:r>
              <a:rPr lang="de-DE" i="1" dirty="0"/>
              <a:t>d= 0.2 </a:t>
            </a:r>
            <a:r>
              <a:rPr lang="de-DE" i="1" dirty="0" err="1"/>
              <a:t>is</a:t>
            </a:r>
            <a:r>
              <a:rPr lang="de-DE" i="1" dirty="0"/>
              <a:t> </a:t>
            </a:r>
            <a:r>
              <a:rPr lang="de-DE" i="1" dirty="0" err="1"/>
              <a:t>small</a:t>
            </a:r>
            <a:r>
              <a:rPr lang="de-DE" i="1" dirty="0"/>
              <a:t>, d= 0.4 </a:t>
            </a:r>
            <a:r>
              <a:rPr lang="de-DE" i="1" dirty="0" err="1"/>
              <a:t>is</a:t>
            </a:r>
            <a:r>
              <a:rPr lang="de-DE" i="1" dirty="0"/>
              <a:t> medium, d= 0.6 </a:t>
            </a:r>
            <a:r>
              <a:rPr lang="de-DE" i="1" dirty="0" err="1"/>
              <a:t>is</a:t>
            </a:r>
            <a:r>
              <a:rPr lang="de-DE" i="1" dirty="0"/>
              <a:t> large</a:t>
            </a:r>
            <a:endParaRPr lang="de-DE" dirty="0"/>
          </a:p>
        </p:txBody>
      </p:sp>
      <p:graphicFrame>
        <p:nvGraphicFramePr>
          <p:cNvPr id="4" name="Tabelle 3">
            <a:extLst>
              <a:ext uri="{FF2B5EF4-FFF2-40B4-BE49-F238E27FC236}">
                <a16:creationId xmlns:a16="http://schemas.microsoft.com/office/drawing/2014/main" id="{BA0904C7-D88F-8F4A-BE47-6B029ADDCE52}"/>
              </a:ext>
            </a:extLst>
          </p:cNvPr>
          <p:cNvGraphicFramePr>
            <a:graphicFrameLocks noGrp="1"/>
          </p:cNvGraphicFramePr>
          <p:nvPr>
            <p:extLst>
              <p:ext uri="{D42A27DB-BD31-4B8C-83A1-F6EECF244321}">
                <p14:modId xmlns:p14="http://schemas.microsoft.com/office/powerpoint/2010/main" val="775372862"/>
              </p:ext>
            </p:extLst>
          </p:nvPr>
        </p:nvGraphicFramePr>
        <p:xfrm>
          <a:off x="4787006" y="4150558"/>
          <a:ext cx="3837882" cy="2560320"/>
        </p:xfrm>
        <a:graphic>
          <a:graphicData uri="http://schemas.openxmlformats.org/drawingml/2006/table">
            <a:tbl>
              <a:tblPr/>
              <a:tblGrid>
                <a:gridCol w="1279294">
                  <a:extLst>
                    <a:ext uri="{9D8B030D-6E8A-4147-A177-3AD203B41FA5}">
                      <a16:colId xmlns:a16="http://schemas.microsoft.com/office/drawing/2014/main" val="2491515645"/>
                    </a:ext>
                  </a:extLst>
                </a:gridCol>
                <a:gridCol w="1279294">
                  <a:extLst>
                    <a:ext uri="{9D8B030D-6E8A-4147-A177-3AD203B41FA5}">
                      <a16:colId xmlns:a16="http://schemas.microsoft.com/office/drawing/2014/main" val="894236443"/>
                    </a:ext>
                  </a:extLst>
                </a:gridCol>
                <a:gridCol w="1279294">
                  <a:extLst>
                    <a:ext uri="{9D8B030D-6E8A-4147-A177-3AD203B41FA5}">
                      <a16:colId xmlns:a16="http://schemas.microsoft.com/office/drawing/2014/main" val="3920381670"/>
                    </a:ext>
                  </a:extLst>
                </a:gridCol>
              </a:tblGrid>
              <a:tr h="497316">
                <a:tc>
                  <a:txBody>
                    <a:bodyPr/>
                    <a:lstStyle/>
                    <a:p>
                      <a:pPr algn="ctr"/>
                      <a:r>
                        <a:rPr lang="de-DE" i="1" dirty="0" err="1">
                          <a:effectLst/>
                        </a:rPr>
                        <a:t>effect</a:t>
                      </a:r>
                      <a:r>
                        <a:rPr lang="de-DE" i="1" dirty="0">
                          <a:effectLst/>
                        </a:rPr>
                        <a:t> </a:t>
                      </a:r>
                      <a:r>
                        <a:rPr lang="de-DE" i="1" dirty="0" err="1">
                          <a:effectLst/>
                        </a:rPr>
                        <a:t>size</a:t>
                      </a:r>
                      <a:endParaRPr lang="de-DE" dirty="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de-DE" i="1">
                          <a:effectLst/>
                        </a:rPr>
                        <a:t>d</a:t>
                      </a:r>
                      <a:endParaRPr lang="de-DE">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de-DE">
                          <a:effectLst/>
                        </a:rPr>
                        <a:t>Reference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3533532624"/>
                  </a:ext>
                </a:extLst>
              </a:tr>
              <a:tr h="482102">
                <a:tc>
                  <a:txBody>
                    <a:bodyPr/>
                    <a:lstStyle/>
                    <a:p>
                      <a:r>
                        <a:rPr lang="de-DE">
                          <a:effectLst/>
                        </a:rPr>
                        <a:t>Small</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a:r>
                        <a:rPr lang="de-DE" dirty="0">
                          <a:effectLst/>
                        </a:rPr>
                        <a:t>0.20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de-DE" dirty="0">
                          <a:effectLst/>
                        </a:rPr>
                        <a:t>Cohen, 1988</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633224156"/>
                  </a:ext>
                </a:extLst>
              </a:tr>
              <a:tr h="482102">
                <a:tc>
                  <a:txBody>
                    <a:bodyPr/>
                    <a:lstStyle/>
                    <a:p>
                      <a:r>
                        <a:rPr lang="de-DE">
                          <a:effectLst/>
                        </a:rPr>
                        <a:t>Medium</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a:r>
                        <a:rPr lang="de-DE">
                          <a:effectLst/>
                        </a:rPr>
                        <a:t>0.50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de-DE">
                          <a:effectLst/>
                        </a:rPr>
                        <a:t>Cohen, 1988</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441083483"/>
                  </a:ext>
                </a:extLst>
              </a:tr>
              <a:tr h="482102">
                <a:tc>
                  <a:txBody>
                    <a:bodyPr/>
                    <a:lstStyle/>
                    <a:p>
                      <a:r>
                        <a:rPr lang="de-DE">
                          <a:effectLst/>
                        </a:rPr>
                        <a:t>Large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a:r>
                        <a:rPr lang="de-DE">
                          <a:effectLst/>
                        </a:rPr>
                        <a:t>0.80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de-DE" dirty="0">
                          <a:effectLst/>
                        </a:rPr>
                        <a:t>Cohen, 1988</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660480182"/>
                  </a:ext>
                </a:extLst>
              </a:tr>
            </a:tbl>
          </a:graphicData>
        </a:graphic>
      </p:graphicFrame>
      <p:pic>
        <p:nvPicPr>
          <p:cNvPr id="5" name="Bild 4">
            <a:extLst>
              <a:ext uri="{FF2B5EF4-FFF2-40B4-BE49-F238E27FC236}">
                <a16:creationId xmlns:a16="http://schemas.microsoft.com/office/drawing/2014/main" id="{D3C96147-455D-3E45-A8C4-279746725873}"/>
              </a:ext>
            </a:extLst>
          </p:cNvPr>
          <p:cNvPicPr>
            <a:picLocks noChangeAspect="1"/>
          </p:cNvPicPr>
          <p:nvPr/>
        </p:nvPicPr>
        <p:blipFill>
          <a:blip r:embed="rId3"/>
          <a:stretch>
            <a:fillRect/>
          </a:stretch>
        </p:blipFill>
        <p:spPr>
          <a:xfrm>
            <a:off x="395288" y="4582615"/>
            <a:ext cx="3675668" cy="21252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THE UNIVERSE OF HATTIE</a:t>
            </a:r>
          </a:p>
        </p:txBody>
      </p:sp>
      <p:sp>
        <p:nvSpPr>
          <p:cNvPr id="5" name="Rectangle 3">
            <a:extLst>
              <a:ext uri="{FF2B5EF4-FFF2-40B4-BE49-F238E27FC236}">
                <a16:creationId xmlns:a16="http://schemas.microsoft.com/office/drawing/2014/main" id="{E544D53F-399E-CF4E-A1C9-37DFB0F44A3A}"/>
              </a:ext>
            </a:extLst>
          </p:cNvPr>
          <p:cNvSpPr>
            <a:spLocks noChangeArrowheads="1"/>
          </p:cNvSpPr>
          <p:nvPr/>
        </p:nvSpPr>
        <p:spPr bwMode="auto">
          <a:xfrm>
            <a:off x="251520" y="3952678"/>
            <a:ext cx="30235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1pPr>
            <a:lvl2pPr marL="742950" indent="-28575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2pPr>
            <a:lvl3pPr marL="11430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3pPr>
            <a:lvl4pPr marL="16002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4pPr>
            <a:lvl5pPr marL="2057400" indent="-228600">
              <a:spcBef>
                <a:spcPct val="20000"/>
              </a:spcBef>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5pPr>
            <a:lvl6pPr marL="25146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6pPr>
            <a:lvl7pPr marL="29718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7pPr>
            <a:lvl8pPr marL="34290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8pPr>
            <a:lvl9pPr marL="3886200" indent="-228600" eaLnBrk="0" fontAlgn="base" hangingPunct="0">
              <a:spcBef>
                <a:spcPct val="20000"/>
              </a:spcBef>
              <a:spcAft>
                <a:spcPct val="0"/>
              </a:spcAft>
              <a:buClr>
                <a:srgbClr val="0099FF"/>
              </a:buClr>
              <a:buFont typeface="Wingdings" pitchFamily="2" charset="2"/>
              <a:buChar char="§"/>
              <a:defRPr sz="2000">
                <a:solidFill>
                  <a:srgbClr val="969696"/>
                </a:solidFill>
                <a:latin typeface="Swis721 Lt BT" pitchFamily="34" charset="0"/>
                <a:cs typeface="Arial" panose="020B0604020202020204" pitchFamily="34" charset="0"/>
              </a:defRPr>
            </a:lvl9pPr>
          </a:lstStyle>
          <a:p>
            <a:pPr eaLnBrk="1" hangingPunct="1">
              <a:spcBef>
                <a:spcPct val="0"/>
              </a:spcBef>
              <a:buClrTx/>
              <a:buFontTx/>
              <a:buNone/>
            </a:pPr>
            <a:r>
              <a:rPr lang="en-US" altLang="de-DE" sz="1800" b="1" dirty="0" err="1">
                <a:solidFill>
                  <a:schemeClr val="tx1"/>
                </a:solidFill>
                <a:latin typeface="Arial" panose="020B0604020202020204" pitchFamily="34" charset="0"/>
                <a:hlinkClick r:id="rId3"/>
              </a:rPr>
              <a:t>www.visiblelearning.</a:t>
            </a:r>
            <a:r>
              <a:rPr lang="en-US" altLang="de-DE" sz="1800" b="1" dirty="0" err="1">
                <a:solidFill>
                  <a:srgbClr val="009900"/>
                </a:solidFill>
                <a:latin typeface="Arial" panose="020B0604020202020204" pitchFamily="34" charset="0"/>
              </a:rPr>
              <a:t>org</a:t>
            </a:r>
            <a:endParaRPr lang="en-AU" altLang="de-DE" sz="1800" b="1" dirty="0">
              <a:solidFill>
                <a:srgbClr val="009900"/>
              </a:solidFill>
              <a:latin typeface="Arial" panose="020B0604020202020204" pitchFamily="34" charset="0"/>
            </a:endParaRPr>
          </a:p>
        </p:txBody>
      </p:sp>
      <p:pic>
        <p:nvPicPr>
          <p:cNvPr id="11" name="Grafik 10">
            <a:extLst>
              <a:ext uri="{FF2B5EF4-FFF2-40B4-BE49-F238E27FC236}">
                <a16:creationId xmlns:a16="http://schemas.microsoft.com/office/drawing/2014/main" id="{A067C376-DC40-3743-B163-BE0424399E81}"/>
              </a:ext>
            </a:extLst>
          </p:cNvPr>
          <p:cNvPicPr>
            <a:picLocks noChangeAspect="1"/>
          </p:cNvPicPr>
          <p:nvPr/>
        </p:nvPicPr>
        <p:blipFill>
          <a:blip r:embed="rId4"/>
          <a:stretch>
            <a:fillRect/>
          </a:stretch>
        </p:blipFill>
        <p:spPr>
          <a:xfrm>
            <a:off x="139404" y="1438267"/>
            <a:ext cx="4435182" cy="2494790"/>
          </a:xfrm>
          <a:prstGeom prst="rect">
            <a:avLst/>
          </a:prstGeom>
        </p:spPr>
      </p:pic>
      <p:pic>
        <p:nvPicPr>
          <p:cNvPr id="12" name="Grafik 11">
            <a:extLst>
              <a:ext uri="{FF2B5EF4-FFF2-40B4-BE49-F238E27FC236}">
                <a16:creationId xmlns:a16="http://schemas.microsoft.com/office/drawing/2014/main" id="{B3F60000-F7FA-A74E-B607-823B7D2EE05A}"/>
              </a:ext>
            </a:extLst>
          </p:cNvPr>
          <p:cNvPicPr>
            <a:picLocks noChangeAspect="1"/>
          </p:cNvPicPr>
          <p:nvPr/>
        </p:nvPicPr>
        <p:blipFill>
          <a:blip r:embed="rId5"/>
          <a:stretch>
            <a:fillRect/>
          </a:stretch>
        </p:blipFill>
        <p:spPr>
          <a:xfrm>
            <a:off x="4698268" y="4277522"/>
            <a:ext cx="4194212" cy="2359245"/>
          </a:xfrm>
          <a:prstGeom prst="rect">
            <a:avLst/>
          </a:prstGeom>
        </p:spPr>
      </p:pic>
      <p:sp>
        <p:nvSpPr>
          <p:cNvPr id="13" name="Rechteck 12">
            <a:extLst>
              <a:ext uri="{FF2B5EF4-FFF2-40B4-BE49-F238E27FC236}">
                <a16:creationId xmlns:a16="http://schemas.microsoft.com/office/drawing/2014/main" id="{0A20EF8C-F8E0-3040-BFBC-1EA2A6E24F52}"/>
              </a:ext>
            </a:extLst>
          </p:cNvPr>
          <p:cNvSpPr/>
          <p:nvPr/>
        </p:nvSpPr>
        <p:spPr>
          <a:xfrm>
            <a:off x="824448" y="6320155"/>
            <a:ext cx="3878049" cy="369332"/>
          </a:xfrm>
          <a:prstGeom prst="rect">
            <a:avLst/>
          </a:prstGeom>
        </p:spPr>
        <p:txBody>
          <a:bodyPr wrap="none">
            <a:spAutoFit/>
          </a:bodyPr>
          <a:lstStyle/>
          <a:p>
            <a:r>
              <a:rPr lang="de-DE" dirty="0"/>
              <a:t>https://</a:t>
            </a:r>
            <a:r>
              <a:rPr lang="de-DE" dirty="0" err="1"/>
              <a:t>www.visiblelearningplus.com</a:t>
            </a:r>
            <a:r>
              <a:rPr lang="de-DE" dirty="0"/>
              <a:t>/</a:t>
            </a:r>
          </a:p>
        </p:txBody>
      </p:sp>
      <p:pic>
        <p:nvPicPr>
          <p:cNvPr id="3" name="Grafik 2">
            <a:extLst>
              <a:ext uri="{FF2B5EF4-FFF2-40B4-BE49-F238E27FC236}">
                <a16:creationId xmlns:a16="http://schemas.microsoft.com/office/drawing/2014/main" id="{084AF2E7-9329-F548-9982-220F09E4DD4C}"/>
              </a:ext>
            </a:extLst>
          </p:cNvPr>
          <p:cNvPicPr>
            <a:picLocks noChangeAspect="1"/>
          </p:cNvPicPr>
          <p:nvPr/>
        </p:nvPicPr>
        <p:blipFill>
          <a:blip r:embed="rId6"/>
          <a:stretch>
            <a:fillRect/>
          </a:stretch>
        </p:blipFill>
        <p:spPr>
          <a:xfrm>
            <a:off x="4747132" y="939118"/>
            <a:ext cx="4155833" cy="2828871"/>
          </a:xfrm>
          <a:prstGeom prst="rect">
            <a:avLst/>
          </a:prstGeom>
        </p:spPr>
      </p:pic>
      <p:sp>
        <p:nvSpPr>
          <p:cNvPr id="4" name="Textfeld 3">
            <a:extLst>
              <a:ext uri="{FF2B5EF4-FFF2-40B4-BE49-F238E27FC236}">
                <a16:creationId xmlns:a16="http://schemas.microsoft.com/office/drawing/2014/main" id="{2467AACB-E3E1-204D-89EC-0AC131F536E4}"/>
              </a:ext>
            </a:extLst>
          </p:cNvPr>
          <p:cNvSpPr txBox="1"/>
          <p:nvPr/>
        </p:nvSpPr>
        <p:spPr>
          <a:xfrm>
            <a:off x="6705060" y="3767989"/>
            <a:ext cx="1992853" cy="369332"/>
          </a:xfrm>
          <a:prstGeom prst="rect">
            <a:avLst/>
          </a:prstGeom>
          <a:noFill/>
        </p:spPr>
        <p:txBody>
          <a:bodyPr wrap="none" rtlCol="0">
            <a:spAutoFit/>
          </a:bodyPr>
          <a:lstStyle/>
          <a:p>
            <a:r>
              <a:rPr lang="de-DE" dirty="0"/>
              <a:t>Hattie on </a:t>
            </a:r>
            <a:r>
              <a:rPr lang="de-DE" dirty="0" err="1"/>
              <a:t>youtube</a:t>
            </a:r>
            <a:endParaRPr lang="de-DE"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Critical </a:t>
            </a:r>
            <a:r>
              <a:rPr lang="de-DE" dirty="0" err="1"/>
              <a:t>review</a:t>
            </a:r>
            <a:endParaRPr lang="de-DE" dirty="0"/>
          </a:p>
        </p:txBody>
      </p:sp>
      <p:sp>
        <p:nvSpPr>
          <p:cNvPr id="3" name="Inhaltsplatzhalter 2"/>
          <p:cNvSpPr>
            <a:spLocks noGrp="1"/>
          </p:cNvSpPr>
          <p:nvPr>
            <p:ph idx="1"/>
          </p:nvPr>
        </p:nvSpPr>
        <p:spPr/>
        <p:txBody>
          <a:bodyPr/>
          <a:lstStyle/>
          <a:p>
            <a:pPr marL="342900" indent="-342900">
              <a:buFont typeface="Arial" panose="020B0604020202020204" pitchFamily="34" charset="0"/>
              <a:buChar char="•"/>
            </a:pPr>
            <a:r>
              <a:rPr lang="de-DE" sz="2000" dirty="0" err="1"/>
              <a:t>No</a:t>
            </a:r>
            <a:r>
              <a:rPr lang="de-DE" sz="2000" dirty="0"/>
              <a:t> </a:t>
            </a:r>
            <a:r>
              <a:rPr lang="de-DE" sz="2000" dirty="0" err="1"/>
              <a:t>cause-and-effect</a:t>
            </a:r>
            <a:r>
              <a:rPr lang="de-DE" sz="2000" dirty="0"/>
              <a:t> </a:t>
            </a:r>
            <a:r>
              <a:rPr lang="de-DE" sz="2000" dirty="0" err="1"/>
              <a:t>relationships</a:t>
            </a:r>
            <a:r>
              <a:rPr lang="de-DE" sz="2000" dirty="0"/>
              <a:t> </a:t>
            </a:r>
          </a:p>
          <a:p>
            <a:pPr marL="342900" indent="-342900">
              <a:buFont typeface="Arial" panose="020B0604020202020204" pitchFamily="34" charset="0"/>
              <a:buChar char="•"/>
            </a:pPr>
            <a:r>
              <a:rPr lang="de-DE" sz="2000" dirty="0" err="1"/>
              <a:t>Method-related</a:t>
            </a:r>
            <a:r>
              <a:rPr lang="de-DE" sz="2000" dirty="0"/>
              <a:t>: </a:t>
            </a:r>
            <a:r>
              <a:rPr lang="de-DE" sz="2000" dirty="0" err="1"/>
              <a:t>only</a:t>
            </a:r>
            <a:r>
              <a:rPr lang="de-DE" sz="2000" dirty="0"/>
              <a:t> individual </a:t>
            </a:r>
            <a:r>
              <a:rPr lang="de-DE" sz="2000" dirty="0" err="1"/>
              <a:t>influencing</a:t>
            </a:r>
            <a:r>
              <a:rPr lang="de-DE" sz="2000" dirty="0"/>
              <a:t> variables </a:t>
            </a:r>
            <a:r>
              <a:rPr lang="de-DE" sz="2000" dirty="0" err="1"/>
              <a:t>separately</a:t>
            </a:r>
            <a:r>
              <a:rPr lang="de-DE" sz="2000" dirty="0"/>
              <a:t>, not </a:t>
            </a:r>
            <a:r>
              <a:rPr lang="de-DE" sz="2000" dirty="0" err="1"/>
              <a:t>analyzable</a:t>
            </a:r>
            <a:r>
              <a:rPr lang="de-DE" sz="2000" dirty="0"/>
              <a:t> in </a:t>
            </a:r>
            <a:r>
              <a:rPr lang="de-DE" sz="2000" dirty="0" err="1"/>
              <a:t>context</a:t>
            </a:r>
            <a:r>
              <a:rPr lang="de-DE" sz="2000" dirty="0"/>
              <a:t> </a:t>
            </a:r>
          </a:p>
          <a:p>
            <a:pPr marL="342900" indent="-342900">
              <a:buFont typeface="Arial" panose="020B0604020202020204" pitchFamily="34" charset="0"/>
              <a:buChar char="•"/>
            </a:pPr>
            <a:r>
              <a:rPr lang="de-DE" sz="2000" dirty="0"/>
              <a:t>The </a:t>
            </a:r>
            <a:r>
              <a:rPr lang="de-DE" sz="2000" dirty="0" err="1"/>
              <a:t>factors</a:t>
            </a:r>
            <a:r>
              <a:rPr lang="de-DE" sz="2000" dirty="0"/>
              <a:t> </a:t>
            </a:r>
            <a:r>
              <a:rPr lang="de-DE" sz="2000" dirty="0" err="1"/>
              <a:t>examined</a:t>
            </a:r>
            <a:r>
              <a:rPr lang="de-DE" sz="2000" dirty="0"/>
              <a:t> </a:t>
            </a:r>
            <a:r>
              <a:rPr lang="de-DE" sz="2000" dirty="0" err="1"/>
              <a:t>and</a:t>
            </a:r>
            <a:r>
              <a:rPr lang="de-DE" sz="2000" dirty="0"/>
              <a:t> </a:t>
            </a:r>
            <a:r>
              <a:rPr lang="de-DE" sz="2000" dirty="0" err="1"/>
              <a:t>the</a:t>
            </a:r>
            <a:r>
              <a:rPr lang="de-DE" sz="2000" dirty="0"/>
              <a:t> </a:t>
            </a:r>
            <a:r>
              <a:rPr lang="de-DE" sz="2000" dirty="0" err="1"/>
              <a:t>quality</a:t>
            </a:r>
            <a:r>
              <a:rPr lang="de-DE" sz="2000" dirty="0"/>
              <a:t> </a:t>
            </a:r>
            <a:r>
              <a:rPr lang="de-DE" sz="2000" dirty="0" err="1"/>
              <a:t>of</a:t>
            </a:r>
            <a:r>
              <a:rPr lang="de-DE" sz="2000" dirty="0"/>
              <a:t> </a:t>
            </a:r>
            <a:r>
              <a:rPr lang="de-DE" sz="2000" dirty="0" err="1"/>
              <a:t>their</a:t>
            </a:r>
            <a:r>
              <a:rPr lang="de-DE" sz="2000" dirty="0"/>
              <a:t> </a:t>
            </a:r>
            <a:r>
              <a:rPr lang="de-DE" sz="2000" dirty="0" err="1"/>
              <a:t>recording</a:t>
            </a:r>
            <a:r>
              <a:rPr lang="de-DE" sz="2000" dirty="0"/>
              <a:t> </a:t>
            </a:r>
            <a:r>
              <a:rPr lang="de-DE" sz="2000" dirty="0" err="1"/>
              <a:t>are</a:t>
            </a:r>
            <a:r>
              <a:rPr lang="de-DE" sz="2000" dirty="0"/>
              <a:t> not </a:t>
            </a:r>
            <a:r>
              <a:rPr lang="de-DE" sz="2000" dirty="0" err="1"/>
              <a:t>reported</a:t>
            </a:r>
            <a:r>
              <a:rPr lang="de-DE" sz="2000" dirty="0"/>
              <a:t> </a:t>
            </a:r>
          </a:p>
          <a:p>
            <a:pPr marL="342900" indent="-342900">
              <a:buFont typeface="Arial" panose="020B0604020202020204" pitchFamily="34" charset="0"/>
              <a:buChar char="•"/>
            </a:pPr>
            <a:r>
              <a:rPr lang="de-DE" sz="2000" dirty="0" err="1"/>
              <a:t>criterion</a:t>
            </a:r>
            <a:r>
              <a:rPr lang="de-DE" sz="2000" dirty="0"/>
              <a:t> </a:t>
            </a:r>
            <a:r>
              <a:rPr lang="de-DE" sz="2000" dirty="0" err="1"/>
              <a:t>of</a:t>
            </a:r>
            <a:r>
              <a:rPr lang="de-DE" sz="2000" dirty="0"/>
              <a:t> </a:t>
            </a:r>
            <a:r>
              <a:rPr lang="de-DE" sz="2000" dirty="0" err="1"/>
              <a:t>success</a:t>
            </a:r>
            <a:r>
              <a:rPr lang="de-DE" sz="2000" dirty="0"/>
              <a:t>: </a:t>
            </a:r>
            <a:r>
              <a:rPr lang="de-DE" sz="2000" dirty="0" err="1"/>
              <a:t>predominantly</a:t>
            </a:r>
            <a:r>
              <a:rPr lang="de-DE" sz="2000" dirty="0"/>
              <a:t> </a:t>
            </a:r>
            <a:r>
              <a:rPr lang="de-DE" sz="2000" dirty="0" err="1"/>
              <a:t>school</a:t>
            </a:r>
            <a:r>
              <a:rPr lang="de-DE" sz="2000" dirty="0"/>
              <a:t> </a:t>
            </a:r>
            <a:r>
              <a:rPr lang="de-DE" sz="2000" dirty="0" err="1"/>
              <a:t>achievement</a:t>
            </a:r>
            <a:r>
              <a:rPr lang="de-DE" sz="2000" dirty="0"/>
              <a:t> (in </a:t>
            </a:r>
            <a:r>
              <a:rPr lang="de-DE" sz="2000" dirty="0" err="1"/>
              <a:t>the</a:t>
            </a:r>
            <a:r>
              <a:rPr lang="de-DE" sz="2000" dirty="0"/>
              <a:t> </a:t>
            </a:r>
            <a:r>
              <a:rPr lang="de-DE" sz="2000" dirty="0" err="1"/>
              <a:t>main</a:t>
            </a:r>
            <a:r>
              <a:rPr lang="de-DE" sz="2000" dirty="0"/>
              <a:t> </a:t>
            </a:r>
            <a:r>
              <a:rPr lang="de-DE" sz="2000" dirty="0" err="1"/>
              <a:t>subjects</a:t>
            </a:r>
            <a:r>
              <a:rPr lang="de-DE" sz="2000" dirty="0"/>
              <a:t>, classic </a:t>
            </a:r>
            <a:r>
              <a:rPr lang="de-DE" sz="2000" dirty="0" err="1"/>
              <a:t>performance</a:t>
            </a:r>
            <a:r>
              <a:rPr lang="de-DE" sz="2000" dirty="0"/>
              <a:t> </a:t>
            </a:r>
            <a:r>
              <a:rPr lang="de-DE" sz="2000" dirty="0" err="1"/>
              <a:t>tests</a:t>
            </a:r>
            <a:r>
              <a:rPr lang="de-DE" sz="2000" dirty="0"/>
              <a:t>) </a:t>
            </a:r>
          </a:p>
          <a:p>
            <a:pPr marL="342900" indent="-342900">
              <a:buFont typeface="Arial" panose="020B0604020202020204" pitchFamily="34" charset="0"/>
              <a:buChar char="•"/>
            </a:pPr>
            <a:r>
              <a:rPr lang="de-DE" sz="2000" dirty="0" err="1"/>
              <a:t>Method-related</a:t>
            </a:r>
            <a:r>
              <a:rPr lang="de-DE" sz="2000" dirty="0"/>
              <a:t>: </a:t>
            </a:r>
            <a:r>
              <a:rPr lang="de-DE" sz="2000" dirty="0" err="1"/>
              <a:t>old</a:t>
            </a:r>
            <a:r>
              <a:rPr lang="de-DE" sz="2000" dirty="0"/>
              <a:t> </a:t>
            </a:r>
            <a:r>
              <a:rPr lang="de-DE" sz="2000" dirty="0" err="1"/>
              <a:t>age</a:t>
            </a:r>
            <a:r>
              <a:rPr lang="de-DE" sz="2000" dirty="0"/>
              <a:t> </a:t>
            </a:r>
            <a:r>
              <a:rPr lang="de-DE" sz="2000" dirty="0" err="1"/>
              <a:t>of</a:t>
            </a:r>
            <a:r>
              <a:rPr lang="de-DE" sz="2000" dirty="0"/>
              <a:t> </a:t>
            </a:r>
            <a:r>
              <a:rPr lang="de-DE" sz="2000" dirty="0" err="1"/>
              <a:t>the</a:t>
            </a:r>
            <a:r>
              <a:rPr lang="de-DE" sz="2000" dirty="0"/>
              <a:t> </a:t>
            </a:r>
            <a:r>
              <a:rPr lang="de-DE" sz="2000" dirty="0" err="1"/>
              <a:t>primary</a:t>
            </a:r>
            <a:r>
              <a:rPr lang="de-DE" sz="2000" dirty="0"/>
              <a:t> </a:t>
            </a:r>
            <a:r>
              <a:rPr lang="de-DE" sz="2000" dirty="0" err="1"/>
              <a:t>studies</a:t>
            </a:r>
            <a:r>
              <a:rPr lang="de-DE" sz="2000" dirty="0"/>
              <a:t> (70s; 80s, 90s)</a:t>
            </a:r>
          </a:p>
          <a:p>
            <a:endParaRPr lang="de-DE" sz="20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Critical </a:t>
            </a:r>
            <a:r>
              <a:rPr lang="de-DE" dirty="0" err="1"/>
              <a:t>review</a:t>
            </a:r>
            <a:endParaRPr lang="de-DE" dirty="0"/>
          </a:p>
        </p:txBody>
      </p:sp>
      <p:sp>
        <p:nvSpPr>
          <p:cNvPr id="3" name="Inhaltsplatzhalter 2"/>
          <p:cNvSpPr>
            <a:spLocks noGrp="1"/>
          </p:cNvSpPr>
          <p:nvPr>
            <p:ph idx="1"/>
          </p:nvPr>
        </p:nvSpPr>
        <p:spPr/>
        <p:txBody>
          <a:bodyPr/>
          <a:lstStyle/>
          <a:p>
            <a:pPr marL="342900" indent="-342900">
              <a:buFont typeface="Arial" panose="020B0604020202020204" pitchFamily="34" charset="0"/>
              <a:buChar char="•"/>
            </a:pPr>
            <a:r>
              <a:rPr lang="de-DE" dirty="0" err="1"/>
              <a:t>No</a:t>
            </a:r>
            <a:r>
              <a:rPr lang="de-DE" dirty="0"/>
              <a:t> </a:t>
            </a:r>
            <a:r>
              <a:rPr lang="de-DE" dirty="0" err="1"/>
              <a:t>differentiation</a:t>
            </a:r>
            <a:r>
              <a:rPr lang="de-DE" dirty="0"/>
              <a:t> </a:t>
            </a:r>
          </a:p>
          <a:p>
            <a:pPr marL="1006475" lvl="1" indent="-342900">
              <a:buFont typeface="Arial" panose="020B0604020202020204" pitchFamily="34" charset="0"/>
              <a:buChar char="•"/>
            </a:pPr>
            <a:r>
              <a:rPr lang="de-DE" sz="2400" dirty="0"/>
              <a:t>in </a:t>
            </a:r>
            <a:r>
              <a:rPr lang="de-DE" sz="2400" dirty="0" err="1"/>
              <a:t>age</a:t>
            </a:r>
            <a:r>
              <a:rPr lang="de-DE" sz="2400" dirty="0"/>
              <a:t> </a:t>
            </a:r>
            <a:r>
              <a:rPr lang="de-DE" sz="2400" dirty="0" err="1"/>
              <a:t>of</a:t>
            </a:r>
            <a:r>
              <a:rPr lang="de-DE" sz="2400" dirty="0"/>
              <a:t> </a:t>
            </a:r>
            <a:r>
              <a:rPr lang="de-DE" sz="2400" dirty="0" err="1"/>
              <a:t>subjects</a:t>
            </a:r>
            <a:r>
              <a:rPr lang="de-DE" sz="2400" dirty="0"/>
              <a:t> </a:t>
            </a:r>
            <a:r>
              <a:rPr lang="de-DE" sz="2400" dirty="0" err="1"/>
              <a:t>and</a:t>
            </a:r>
            <a:r>
              <a:rPr lang="de-DE" sz="2400" dirty="0"/>
              <a:t> </a:t>
            </a:r>
          </a:p>
          <a:p>
            <a:pPr marL="1006475" lvl="1" indent="-342900">
              <a:buFont typeface="Arial" panose="020B0604020202020204" pitchFamily="34" charset="0"/>
              <a:buChar char="•"/>
            </a:pPr>
            <a:r>
              <a:rPr lang="de-DE" sz="2400" dirty="0"/>
              <a:t>type </a:t>
            </a:r>
            <a:r>
              <a:rPr lang="de-DE" dirty="0" err="1"/>
              <a:t>of</a:t>
            </a:r>
            <a:r>
              <a:rPr lang="de-DE" dirty="0"/>
              <a:t> </a:t>
            </a:r>
            <a:r>
              <a:rPr lang="de-DE" dirty="0" err="1"/>
              <a:t>educational</a:t>
            </a:r>
            <a:r>
              <a:rPr lang="de-DE" dirty="0"/>
              <a:t> </a:t>
            </a:r>
            <a:r>
              <a:rPr lang="de-DE" dirty="0" err="1"/>
              <a:t>institutions</a:t>
            </a:r>
            <a:r>
              <a:rPr lang="de-DE" dirty="0"/>
              <a:t> (</a:t>
            </a:r>
            <a:r>
              <a:rPr lang="de-DE" dirty="0" err="1"/>
              <a:t>infants</a:t>
            </a:r>
            <a:r>
              <a:rPr lang="de-DE" dirty="0"/>
              <a:t> - </a:t>
            </a:r>
            <a:r>
              <a:rPr lang="de-DE" dirty="0" err="1"/>
              <a:t>adults</a:t>
            </a:r>
            <a:r>
              <a:rPr lang="de-DE" dirty="0"/>
              <a:t>) </a:t>
            </a:r>
          </a:p>
          <a:p>
            <a:pPr marL="342900" indent="-342900">
              <a:buFont typeface="Arial" panose="020B0604020202020204" pitchFamily="34" charset="0"/>
              <a:buChar char="•"/>
            </a:pPr>
            <a:r>
              <a:rPr lang="de-DE" dirty="0"/>
              <a:t>Studies </a:t>
            </a:r>
            <a:r>
              <a:rPr lang="de-DE" dirty="0" err="1"/>
              <a:t>from</a:t>
            </a:r>
            <a:r>
              <a:rPr lang="de-DE" dirty="0"/>
              <a:t> </a:t>
            </a:r>
            <a:r>
              <a:rPr lang="de-DE" dirty="0" err="1"/>
              <a:t>english</a:t>
            </a:r>
            <a:r>
              <a:rPr lang="de-DE" dirty="0"/>
              <a:t> </a:t>
            </a:r>
            <a:r>
              <a:rPr lang="de-DE" dirty="0" err="1"/>
              <a:t>speaking</a:t>
            </a:r>
            <a:r>
              <a:rPr lang="de-DE" dirty="0"/>
              <a:t> countries</a:t>
            </a:r>
          </a:p>
          <a:p>
            <a:pPr marL="342900" indent="-342900">
              <a:buFont typeface="Arial" panose="020B0604020202020204" pitchFamily="34" charset="0"/>
              <a:buChar char="•"/>
            </a:pPr>
            <a:r>
              <a:rPr lang="de-DE" dirty="0" err="1"/>
              <a:t>predominantly</a:t>
            </a:r>
            <a:r>
              <a:rPr lang="de-DE" dirty="0"/>
              <a:t> anglo-</a:t>
            </a:r>
            <a:r>
              <a:rPr lang="de-DE" dirty="0" err="1"/>
              <a:t>american</a:t>
            </a:r>
            <a:r>
              <a:rPr lang="de-DE" dirty="0"/>
              <a:t> </a:t>
            </a:r>
            <a:r>
              <a:rPr lang="de-DE" dirty="0" err="1"/>
              <a:t>school</a:t>
            </a:r>
            <a:r>
              <a:rPr lang="de-DE" dirty="0"/>
              <a:t> </a:t>
            </a:r>
            <a:r>
              <a:rPr lang="de-DE" dirty="0" err="1"/>
              <a:t>systems</a:t>
            </a:r>
            <a:r>
              <a:rPr lang="de-DE" dirty="0"/>
              <a:t> </a:t>
            </a:r>
          </a:p>
          <a:p>
            <a:endParaRPr lang="de-DE"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42425-9D0B-324B-8006-59555AD02B90}"/>
              </a:ext>
            </a:extLst>
          </p:cNvPr>
          <p:cNvSpPr>
            <a:spLocks noGrp="1"/>
          </p:cNvSpPr>
          <p:nvPr>
            <p:ph type="title"/>
          </p:nvPr>
        </p:nvSpPr>
        <p:spPr/>
        <p:txBody>
          <a:bodyPr/>
          <a:lstStyle/>
          <a:p>
            <a:r>
              <a:rPr lang="de-DE"/>
              <a:t>Conclusion</a:t>
            </a:r>
            <a:endParaRPr lang="de-DE" dirty="0"/>
          </a:p>
        </p:txBody>
      </p:sp>
      <p:sp>
        <p:nvSpPr>
          <p:cNvPr id="3" name="Inhaltsplatzhalter 2">
            <a:extLst>
              <a:ext uri="{FF2B5EF4-FFF2-40B4-BE49-F238E27FC236}">
                <a16:creationId xmlns:a16="http://schemas.microsoft.com/office/drawing/2014/main" id="{007FCEE8-8B5D-4049-9B67-600709F25AEC}"/>
              </a:ext>
            </a:extLst>
          </p:cNvPr>
          <p:cNvSpPr>
            <a:spLocks noGrp="1"/>
          </p:cNvSpPr>
          <p:nvPr>
            <p:ph idx="1"/>
          </p:nvPr>
        </p:nvSpPr>
        <p:spPr/>
        <p:txBody>
          <a:bodyPr/>
          <a:lstStyle/>
          <a:p>
            <a:r>
              <a:rPr lang="en-US" altLang="en-US" b="1" dirty="0">
                <a:solidFill>
                  <a:schemeClr val="tx1"/>
                </a:solidFill>
                <a:latin typeface="Arial" panose="020B0604020202020204" pitchFamily="34" charset="0"/>
                <a:cs typeface="Arial" panose="020B0604020202020204" pitchFamily="34" charset="0"/>
              </a:rPr>
              <a:t>We must use “Effect Size” as a </a:t>
            </a:r>
            <a:r>
              <a:rPr lang="en-US" altLang="en-US" b="1" i="1" dirty="0">
                <a:solidFill>
                  <a:schemeClr val="tx1"/>
                </a:solidFill>
                <a:latin typeface="Arial" panose="020B0604020202020204" pitchFamily="34" charset="0"/>
                <a:cs typeface="Arial" panose="020B0604020202020204" pitchFamily="34" charset="0"/>
              </a:rPr>
              <a:t>Starting Point for Discussion</a:t>
            </a:r>
            <a:r>
              <a:rPr lang="en-US" altLang="en-US" b="1" dirty="0">
                <a:solidFill>
                  <a:schemeClr val="tx1"/>
                </a:solidFill>
                <a:latin typeface="Arial" panose="020B0604020202020204" pitchFamily="34" charset="0"/>
                <a:cs typeface="Arial" panose="020B0604020202020204" pitchFamily="34" charset="0"/>
              </a:rPr>
              <a:t> </a:t>
            </a:r>
          </a:p>
          <a:p>
            <a:r>
              <a:rPr lang="en-US" altLang="en-US" b="1" dirty="0">
                <a:solidFill>
                  <a:schemeClr val="tx1"/>
                </a:solidFill>
                <a:latin typeface="Arial" panose="020B0604020202020204" pitchFamily="34" charset="0"/>
                <a:cs typeface="Arial" panose="020B0604020202020204" pitchFamily="34" charset="0"/>
              </a:rPr>
              <a:t>rather than an </a:t>
            </a:r>
            <a:r>
              <a:rPr lang="en-US" altLang="en-US" b="1" i="1" dirty="0">
                <a:solidFill>
                  <a:schemeClr val="tx1"/>
                </a:solidFill>
                <a:latin typeface="Arial" panose="020B0604020202020204" pitchFamily="34" charset="0"/>
                <a:cs typeface="Arial" panose="020B0604020202020204" pitchFamily="34" charset="0"/>
              </a:rPr>
              <a:t>End Point for Making Decisions.</a:t>
            </a:r>
            <a:r>
              <a:rPr lang="en-US" altLang="en-US" b="1" dirty="0">
                <a:solidFill>
                  <a:schemeClr val="tx1"/>
                </a:solidFill>
                <a:latin typeface="Arial" panose="020B0604020202020204" pitchFamily="34" charset="0"/>
                <a:cs typeface="Arial" panose="020B0604020202020204" pitchFamily="34" charset="0"/>
              </a:rPr>
              <a:t> </a:t>
            </a:r>
          </a:p>
          <a:p>
            <a:endParaRPr lang="en-US" altLang="en-US" dirty="0">
              <a:solidFill>
                <a:schemeClr val="tx1"/>
              </a:solidFill>
              <a:latin typeface="Arial" panose="020B0604020202020204" pitchFamily="34" charset="0"/>
              <a:cs typeface="Arial" panose="020B0604020202020204" pitchFamily="34" charset="0"/>
            </a:endParaRPr>
          </a:p>
          <a:p>
            <a:r>
              <a:rPr lang="en-US" altLang="en-US" dirty="0">
                <a:solidFill>
                  <a:schemeClr val="tx1"/>
                </a:solidFill>
                <a:latin typeface="Arial" panose="020B0604020202020204" pitchFamily="34" charset="0"/>
                <a:cs typeface="Arial" panose="020B0604020202020204" pitchFamily="34" charset="0"/>
              </a:rPr>
              <a:t>We cannot assume that the more we “implement” strategies that produce the highest effect sizes, the better students will learn. There appears to be conflicting information that gives us reason to be cautious.</a:t>
            </a:r>
          </a:p>
          <a:p>
            <a:endParaRPr lang="de-DE" dirty="0"/>
          </a:p>
        </p:txBody>
      </p:sp>
    </p:spTree>
    <p:extLst>
      <p:ext uri="{BB962C8B-B14F-4D97-AF65-F5344CB8AC3E}">
        <p14:creationId xmlns:p14="http://schemas.microsoft.com/office/powerpoint/2010/main" val="3479676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836459"/>
            <a:ext cx="8229600" cy="857250"/>
          </a:xfrm>
        </p:spPr>
        <p:txBody>
          <a:bodyPr/>
          <a:lstStyle/>
          <a:p>
            <a:r>
              <a:rPr lang="en-US" dirty="0"/>
              <a:t>References</a:t>
            </a:r>
          </a:p>
        </p:txBody>
      </p:sp>
      <p:sp>
        <p:nvSpPr>
          <p:cNvPr id="4" name="Content Placeholder 3"/>
          <p:cNvSpPr>
            <a:spLocks noGrp="1"/>
          </p:cNvSpPr>
          <p:nvPr>
            <p:ph idx="4294967295"/>
          </p:nvPr>
        </p:nvSpPr>
        <p:spPr>
          <a:xfrm>
            <a:off x="611560" y="1719674"/>
            <a:ext cx="6951376" cy="4661653"/>
          </a:xfrm>
        </p:spPr>
        <p:style>
          <a:lnRef idx="1">
            <a:schemeClr val="accent3"/>
          </a:lnRef>
          <a:fillRef idx="3">
            <a:schemeClr val="accent3"/>
          </a:fillRef>
          <a:effectRef idx="2">
            <a:schemeClr val="accent3"/>
          </a:effectRef>
          <a:fontRef idx="minor">
            <a:schemeClr val="lt1"/>
          </a:fontRef>
        </p:style>
        <p:txBody>
          <a:bodyPr>
            <a:normAutofit lnSpcReduction="10000"/>
          </a:bodyPr>
          <a:lstStyle/>
          <a:p>
            <a:pPr marL="0" indent="0"/>
            <a:r>
              <a:rPr lang="en-US" sz="1350" b="1" dirty="0">
                <a:solidFill>
                  <a:srgbClr val="05134A"/>
                </a:solidFill>
              </a:rPr>
              <a:t>JOHN HATTIE (2008) Visible Learning</a:t>
            </a:r>
          </a:p>
          <a:p>
            <a:pPr marL="0" indent="0"/>
            <a:r>
              <a:rPr lang="en-US" sz="1350" dirty="0">
                <a:solidFill>
                  <a:srgbClr val="05134A"/>
                </a:solidFill>
              </a:rPr>
              <a:t>Routledge; 2008; ISBN-13: 978-0415476188</a:t>
            </a:r>
          </a:p>
          <a:p>
            <a:pPr marL="0" indent="0"/>
            <a:endParaRPr lang="en-US" sz="1350" b="1" dirty="0">
              <a:solidFill>
                <a:srgbClr val="05134A"/>
              </a:solidFill>
            </a:endParaRPr>
          </a:p>
          <a:p>
            <a:pPr marL="0" indent="0"/>
            <a:r>
              <a:rPr lang="en-US" sz="1350" b="1" dirty="0">
                <a:solidFill>
                  <a:srgbClr val="05134A"/>
                </a:solidFill>
              </a:rPr>
              <a:t>JOHN HATTIE (2011)Visible Learning for Teachers</a:t>
            </a:r>
          </a:p>
          <a:p>
            <a:pPr marL="0" indent="0"/>
            <a:r>
              <a:rPr lang="en-US" sz="1350" dirty="0">
                <a:solidFill>
                  <a:srgbClr val="05134A"/>
                </a:solidFill>
              </a:rPr>
              <a:t>Routledge, 2011; ISBN-13: </a:t>
            </a:r>
            <a:r>
              <a:rPr lang="en-US" sz="1350" dirty="0">
                <a:solidFill>
                  <a:srgbClr val="05134A"/>
                </a:solidFill>
                <a:hlinkClick r:id="rId2" tooltip="ISBN 13: 9780415690157"/>
              </a:rPr>
              <a:t>9780415690157</a:t>
            </a:r>
            <a:endParaRPr lang="en-US" sz="1350" dirty="0">
              <a:solidFill>
                <a:srgbClr val="05134A"/>
              </a:solidFill>
            </a:endParaRPr>
          </a:p>
          <a:p>
            <a:pPr marL="0" indent="0"/>
            <a:endParaRPr lang="en-US" sz="1350" dirty="0">
              <a:solidFill>
                <a:srgbClr val="05134A"/>
              </a:solidFill>
            </a:endParaRPr>
          </a:p>
          <a:p>
            <a:pPr marL="0" indent="0"/>
            <a:r>
              <a:rPr lang="en-US" sz="1350" b="1" dirty="0">
                <a:solidFill>
                  <a:srgbClr val="05134A"/>
                </a:solidFill>
              </a:rPr>
              <a:t>JOHN HATTIE/Deb Masters, Kate Birch (2016) Visible Learning into Action</a:t>
            </a:r>
          </a:p>
          <a:p>
            <a:pPr marL="0" indent="0"/>
            <a:r>
              <a:rPr lang="en-US" sz="1350" dirty="0">
                <a:solidFill>
                  <a:srgbClr val="05134A"/>
                </a:solidFill>
              </a:rPr>
              <a:t>Routledge, 2016; ISBN-13: 978-1-138-64229-4</a:t>
            </a:r>
          </a:p>
          <a:p>
            <a:pPr marL="0" indent="0"/>
            <a:endParaRPr lang="en-US" sz="1350" dirty="0">
              <a:solidFill>
                <a:srgbClr val="05134A"/>
              </a:solidFill>
            </a:endParaRPr>
          </a:p>
          <a:p>
            <a:pPr marL="0" indent="0"/>
            <a:r>
              <a:rPr lang="en-US" sz="1350" b="1" u="sng" dirty="0">
                <a:solidFill>
                  <a:srgbClr val="05134A"/>
                </a:solidFill>
              </a:rPr>
              <a:t>VIDEO LINKS</a:t>
            </a:r>
            <a:r>
              <a:rPr lang="en-US" sz="1350" dirty="0">
                <a:solidFill>
                  <a:srgbClr val="05134A"/>
                </a:solidFill>
              </a:rPr>
              <a:t>:</a:t>
            </a:r>
          </a:p>
          <a:p>
            <a:pPr>
              <a:buAutoNum type="arabicParenR"/>
            </a:pPr>
            <a:r>
              <a:rPr lang="en-US" sz="1350" dirty="0">
                <a:solidFill>
                  <a:srgbClr val="05134A"/>
                </a:solidFill>
                <a:hlinkClick r:id="rId3"/>
              </a:rPr>
              <a:t>http://bit.ly/1dyTC6o</a:t>
            </a:r>
            <a:endParaRPr lang="en-US" sz="1350" dirty="0">
              <a:solidFill>
                <a:srgbClr val="05134A"/>
              </a:solidFill>
            </a:endParaRPr>
          </a:p>
          <a:p>
            <a:pPr>
              <a:buFontTx/>
              <a:buAutoNum type="arabicParenR"/>
            </a:pPr>
            <a:r>
              <a:rPr lang="en-US" sz="1350" dirty="0">
                <a:solidFill>
                  <a:srgbClr val="05134A"/>
                </a:solidFill>
                <a:hlinkClick r:id="rId4"/>
              </a:rPr>
              <a:t>http://bit.ly/1gkVRO8</a:t>
            </a:r>
            <a:r>
              <a:rPr lang="en-US" sz="1350" dirty="0">
                <a:solidFill>
                  <a:srgbClr val="05134A"/>
                </a:solidFill>
              </a:rPr>
              <a:t> </a:t>
            </a:r>
          </a:p>
          <a:p>
            <a:pPr>
              <a:buFontTx/>
              <a:buAutoNum type="arabicParenR"/>
            </a:pPr>
            <a:r>
              <a:rPr lang="en-US" sz="1350" dirty="0">
                <a:solidFill>
                  <a:srgbClr val="05134A"/>
                </a:solidFill>
                <a:hlinkClick r:id="rId5"/>
              </a:rPr>
              <a:t>http://bit.ly/K8kti2</a:t>
            </a:r>
            <a:r>
              <a:rPr lang="en-US" sz="1350" dirty="0">
                <a:solidFill>
                  <a:srgbClr val="05134A"/>
                </a:solidFill>
              </a:rPr>
              <a:t> </a:t>
            </a:r>
          </a:p>
        </p:txBody>
      </p:sp>
    </p:spTree>
    <p:extLst>
      <p:ext uri="{BB962C8B-B14F-4D97-AF65-F5344CB8AC3E}">
        <p14:creationId xmlns:p14="http://schemas.microsoft.com/office/powerpoint/2010/main" val="2876634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2"/>
          <p:cNvSpPr>
            <a:spLocks noGrp="1" noChangeArrowheads="1"/>
          </p:cNvSpPr>
          <p:nvPr>
            <p:ph type="title" idx="4294967295"/>
          </p:nvPr>
        </p:nvSpPr>
        <p:spPr>
          <a:xfrm>
            <a:off x="467544" y="779213"/>
            <a:ext cx="7200900" cy="648047"/>
          </a:xfrm>
        </p:spPr>
        <p:txBody>
          <a:bodyPr/>
          <a:lstStyle/>
          <a:p>
            <a:pPr eaLnBrk="1" hangingPunct="1"/>
            <a:br>
              <a:rPr lang="de-DE" dirty="0">
                <a:solidFill>
                  <a:srgbClr val="000099"/>
                </a:solidFill>
                <a:ea typeface="ＭＳ Ｐゴシック" pitchFamily="-1" charset="-128"/>
                <a:cs typeface="ＭＳ Ｐゴシック" pitchFamily="-1" charset="-128"/>
              </a:rPr>
            </a:br>
            <a:endParaRPr lang="de-DE" dirty="0">
              <a:solidFill>
                <a:srgbClr val="000099"/>
              </a:solidFill>
              <a:ea typeface="ＭＳ Ｐゴシック" pitchFamily="-1" charset="-128"/>
              <a:cs typeface="ＭＳ Ｐゴシック" pitchFamily="-1" charset="-128"/>
            </a:endParaRPr>
          </a:p>
        </p:txBody>
      </p:sp>
      <p:sp>
        <p:nvSpPr>
          <p:cNvPr id="19460" name="Rectangle 3"/>
          <p:cNvSpPr>
            <a:spLocks noGrp="1" noChangeArrowheads="1"/>
          </p:cNvSpPr>
          <p:nvPr>
            <p:ph type="body" idx="4294967295"/>
          </p:nvPr>
        </p:nvSpPr>
        <p:spPr>
          <a:xfrm>
            <a:off x="684213" y="1916113"/>
            <a:ext cx="7920037" cy="4608512"/>
          </a:xfrm>
          <a:noFill/>
        </p:spPr>
        <p:txBody>
          <a:bodyPr/>
          <a:lstStyle/>
          <a:p>
            <a:pPr marL="361950" indent="-361950" eaLnBrk="1" hangingPunct="1">
              <a:spcAft>
                <a:spcPts val="600"/>
              </a:spcAft>
              <a:buFont typeface="Wingdings" charset="2"/>
              <a:buChar char="u"/>
            </a:pPr>
            <a:r>
              <a:rPr lang="de-DE" sz="2200" dirty="0"/>
              <a:t>Research </a:t>
            </a:r>
            <a:r>
              <a:rPr lang="de-DE" sz="2200" dirty="0" err="1"/>
              <a:t>report</a:t>
            </a:r>
            <a:r>
              <a:rPr lang="de-DE" sz="2200" dirty="0"/>
              <a:t>: Summary </a:t>
            </a:r>
            <a:r>
              <a:rPr lang="de-DE" sz="2200" dirty="0" err="1"/>
              <a:t>of</a:t>
            </a:r>
            <a:r>
              <a:rPr lang="de-DE" sz="2200" dirty="0"/>
              <a:t> </a:t>
            </a:r>
            <a:r>
              <a:rPr lang="de-DE" sz="2200" dirty="0" err="1"/>
              <a:t>studies</a:t>
            </a:r>
            <a:r>
              <a:rPr lang="de-DE" sz="2200" dirty="0"/>
              <a:t> on </a:t>
            </a:r>
            <a:r>
              <a:rPr lang="de-DE" sz="2200" dirty="0" err="1"/>
              <a:t>successful</a:t>
            </a:r>
            <a:r>
              <a:rPr lang="de-DE" sz="2200" dirty="0"/>
              <a:t> </a:t>
            </a:r>
            <a:r>
              <a:rPr lang="de-DE" sz="2200" dirty="0" err="1"/>
              <a:t>learning</a:t>
            </a:r>
            <a:r>
              <a:rPr lang="de-DE" sz="2200" dirty="0"/>
              <a:t> </a:t>
            </a:r>
          </a:p>
          <a:p>
            <a:pPr marL="361950" indent="-361950" eaLnBrk="1" hangingPunct="1">
              <a:spcAft>
                <a:spcPts val="600"/>
              </a:spcAft>
              <a:buFont typeface="Wingdings" charset="2"/>
              <a:buChar char="u"/>
            </a:pPr>
            <a:r>
              <a:rPr lang="de-DE" sz="2200" dirty="0" err="1"/>
              <a:t>Empirical</a:t>
            </a:r>
            <a:r>
              <a:rPr lang="de-DE" sz="2200" dirty="0"/>
              <a:t> </a:t>
            </a:r>
            <a:r>
              <a:rPr lang="de-DE" sz="2200" dirty="0" err="1"/>
              <a:t>orientation</a:t>
            </a:r>
            <a:r>
              <a:rPr lang="de-DE" sz="2200" dirty="0"/>
              <a:t> </a:t>
            </a:r>
            <a:r>
              <a:rPr lang="de-DE" sz="2200" dirty="0" err="1"/>
              <a:t>and</a:t>
            </a:r>
            <a:r>
              <a:rPr lang="de-DE" sz="2200" dirty="0"/>
              <a:t> normative </a:t>
            </a:r>
            <a:r>
              <a:rPr lang="de-DE" sz="2200" dirty="0" err="1"/>
              <a:t>orientation</a:t>
            </a:r>
            <a:r>
              <a:rPr lang="de-DE" sz="2200" dirty="0"/>
              <a:t> </a:t>
            </a:r>
          </a:p>
          <a:p>
            <a:pPr marL="1025525" lvl="1" indent="-361950" eaLnBrk="1" hangingPunct="1">
              <a:spcAft>
                <a:spcPts val="600"/>
              </a:spcAft>
              <a:buFont typeface="Wingdings" charset="2"/>
              <a:buChar char="u"/>
            </a:pPr>
            <a:r>
              <a:rPr lang="de-DE" sz="2200" dirty="0" err="1"/>
              <a:t>What</a:t>
            </a:r>
            <a:r>
              <a:rPr lang="de-DE" sz="2200" dirty="0"/>
              <a:t> </a:t>
            </a:r>
            <a:r>
              <a:rPr lang="de-DE" sz="2200" dirty="0" err="1"/>
              <a:t>works</a:t>
            </a:r>
            <a:r>
              <a:rPr lang="de-DE" sz="2200" dirty="0"/>
              <a:t>? </a:t>
            </a:r>
          </a:p>
          <a:p>
            <a:pPr marL="1025525" lvl="1" indent="-361950" eaLnBrk="1" hangingPunct="1">
              <a:spcAft>
                <a:spcPts val="600"/>
              </a:spcAft>
              <a:buFont typeface="Wingdings" charset="2"/>
              <a:buChar char="u"/>
            </a:pPr>
            <a:r>
              <a:rPr lang="de-DE" sz="2200" dirty="0" err="1"/>
              <a:t>What</a:t>
            </a:r>
            <a:r>
              <a:rPr lang="de-DE" sz="2200" dirty="0"/>
              <a:t> </a:t>
            </a:r>
            <a:r>
              <a:rPr lang="de-DE" sz="2200" dirty="0" err="1"/>
              <a:t>works</a:t>
            </a:r>
            <a:r>
              <a:rPr lang="de-DE" sz="2200" dirty="0"/>
              <a:t> </a:t>
            </a:r>
            <a:r>
              <a:rPr lang="de-DE" sz="2200" dirty="0" err="1"/>
              <a:t>best</a:t>
            </a:r>
            <a:r>
              <a:rPr lang="de-DE" sz="2200" dirty="0"/>
              <a:t>? </a:t>
            </a:r>
          </a:p>
          <a:p>
            <a:pPr marL="361950" indent="-361950" eaLnBrk="1" hangingPunct="1">
              <a:spcAft>
                <a:spcPts val="600"/>
              </a:spcAft>
              <a:buFont typeface="Wingdings" charset="2"/>
              <a:buChar char="u"/>
            </a:pPr>
            <a:r>
              <a:rPr lang="de-DE" sz="2200" dirty="0"/>
              <a:t>"Visible": </a:t>
            </a:r>
            <a:r>
              <a:rPr lang="de-DE" sz="2200" dirty="0" err="1"/>
              <a:t>everything</a:t>
            </a:r>
            <a:r>
              <a:rPr lang="de-DE" sz="2200" dirty="0"/>
              <a:t> </a:t>
            </a:r>
            <a:r>
              <a:rPr lang="de-DE" sz="2200" dirty="0" err="1"/>
              <a:t>that</a:t>
            </a:r>
            <a:r>
              <a:rPr lang="de-DE" sz="2200" dirty="0"/>
              <a:t> </a:t>
            </a:r>
            <a:r>
              <a:rPr lang="de-DE" sz="2200" dirty="0" err="1"/>
              <a:t>helps</a:t>
            </a:r>
            <a:r>
              <a:rPr lang="de-DE" sz="2200" dirty="0"/>
              <a:t> </a:t>
            </a:r>
            <a:r>
              <a:rPr lang="de-DE" sz="2200" dirty="0" err="1"/>
              <a:t>to</a:t>
            </a:r>
            <a:r>
              <a:rPr lang="de-DE" sz="2200" dirty="0"/>
              <a:t> </a:t>
            </a:r>
            <a:r>
              <a:rPr lang="de-DE" sz="2200" dirty="0" err="1"/>
              <a:t>make</a:t>
            </a:r>
            <a:r>
              <a:rPr lang="de-DE" sz="2200" dirty="0"/>
              <a:t> </a:t>
            </a:r>
            <a:r>
              <a:rPr lang="de-DE" sz="2200" dirty="0" err="1"/>
              <a:t>the</a:t>
            </a:r>
            <a:r>
              <a:rPr lang="de-DE" sz="2200" dirty="0"/>
              <a:t> </a:t>
            </a:r>
            <a:r>
              <a:rPr lang="de-DE" sz="2200" dirty="0" err="1"/>
              <a:t>effectiveness</a:t>
            </a:r>
            <a:r>
              <a:rPr lang="de-DE" sz="2200" dirty="0"/>
              <a:t> </a:t>
            </a:r>
            <a:r>
              <a:rPr lang="de-DE" sz="2200" dirty="0" err="1"/>
              <a:t>of</a:t>
            </a:r>
            <a:r>
              <a:rPr lang="de-DE" sz="2200" dirty="0"/>
              <a:t> </a:t>
            </a:r>
            <a:r>
              <a:rPr lang="de-DE" sz="2200" dirty="0" err="1"/>
              <a:t>learning</a:t>
            </a:r>
            <a:r>
              <a:rPr lang="de-DE" sz="2200" dirty="0"/>
              <a:t> </a:t>
            </a:r>
            <a:r>
              <a:rPr lang="de-DE" sz="2200" dirty="0" err="1"/>
              <a:t>processes</a:t>
            </a:r>
            <a:r>
              <a:rPr lang="de-DE" sz="2200" dirty="0"/>
              <a:t> </a:t>
            </a:r>
            <a:r>
              <a:rPr lang="de-DE" sz="2200" dirty="0" err="1"/>
              <a:t>visible</a:t>
            </a:r>
            <a:r>
              <a:rPr lang="de-DE" sz="2200" dirty="0"/>
              <a:t>.</a:t>
            </a:r>
            <a:r>
              <a:rPr lang="de-DE" sz="2200" dirty="0">
                <a:ea typeface="ＭＳ Ｐゴシック" pitchFamily="-1" charset="-128"/>
                <a:cs typeface="ＭＳ Ｐゴシック" pitchFamily="-1" charset="-128"/>
              </a:rPr>
              <a:t> </a:t>
            </a:r>
          </a:p>
          <a:p>
            <a:pPr marL="0" indent="0" eaLnBrk="1" hangingPunct="1">
              <a:spcAft>
                <a:spcPts val="600"/>
              </a:spcAft>
            </a:pPr>
            <a:endParaRPr lang="de-DE" sz="2000" dirty="0">
              <a:ea typeface="ＭＳ Ｐゴシック" pitchFamily="-1" charset="-128"/>
              <a:cs typeface="ＭＳ Ｐゴシック" pitchFamily="-1" charset="-128"/>
            </a:endParaRPr>
          </a:p>
          <a:p>
            <a:pPr marL="0" indent="0" eaLnBrk="1" hangingPunct="1">
              <a:spcAft>
                <a:spcPts val="600"/>
              </a:spcAft>
            </a:pPr>
            <a:r>
              <a:rPr lang="de-DE" sz="1800" dirty="0">
                <a:ea typeface="ＭＳ Ｐゴシック" pitchFamily="-1" charset="-128"/>
                <a:cs typeface="ＭＳ Ｐゴシック" pitchFamily="-1" charset="-128"/>
              </a:rPr>
              <a:t>„Feedback to </a:t>
            </a:r>
            <a:r>
              <a:rPr lang="de-DE" sz="1800" dirty="0" err="1">
                <a:ea typeface="ＭＳ Ｐゴシック" pitchFamily="-1" charset="-128"/>
                <a:cs typeface="ＭＳ Ｐゴシック" pitchFamily="-1" charset="-128"/>
              </a:rPr>
              <a:t>teachers</a:t>
            </a:r>
            <a:r>
              <a:rPr lang="de-DE" sz="1800" dirty="0">
                <a:ea typeface="ＭＳ Ｐゴシック" pitchFamily="-1" charset="-128"/>
                <a:cs typeface="ＭＳ Ｐゴシック" pitchFamily="-1" charset="-128"/>
              </a:rPr>
              <a:t> </a:t>
            </a:r>
            <a:r>
              <a:rPr lang="de-DE" sz="1800" dirty="0" err="1">
                <a:ea typeface="ＭＳ Ｐゴシック" pitchFamily="-1" charset="-128"/>
                <a:cs typeface="ＭＳ Ｐゴシック" pitchFamily="-1" charset="-128"/>
              </a:rPr>
              <a:t>helps</a:t>
            </a:r>
            <a:r>
              <a:rPr lang="de-DE" sz="1800" dirty="0">
                <a:ea typeface="ＭＳ Ｐゴシック" pitchFamily="-1" charset="-128"/>
                <a:cs typeface="ＭＳ Ｐゴシック" pitchFamily="-1" charset="-128"/>
              </a:rPr>
              <a:t> </a:t>
            </a:r>
            <a:r>
              <a:rPr lang="de-DE" sz="1800" dirty="0" err="1">
                <a:ea typeface="ＭＳ Ｐゴシック" pitchFamily="-1" charset="-128"/>
                <a:cs typeface="ＭＳ Ｐゴシック" pitchFamily="-1" charset="-128"/>
              </a:rPr>
              <a:t>make</a:t>
            </a:r>
            <a:r>
              <a:rPr lang="de-DE" sz="1800" dirty="0">
                <a:ea typeface="ＭＳ Ｐゴシック" pitchFamily="-1" charset="-128"/>
                <a:cs typeface="ＭＳ Ｐゴシック" pitchFamily="-1" charset="-128"/>
              </a:rPr>
              <a:t> </a:t>
            </a:r>
            <a:r>
              <a:rPr lang="de-DE" sz="1800" dirty="0" err="1">
                <a:ea typeface="ＭＳ Ｐゴシック" pitchFamily="-1" charset="-128"/>
                <a:cs typeface="ＭＳ Ｐゴシック" pitchFamily="-1" charset="-128"/>
              </a:rPr>
              <a:t>learning</a:t>
            </a:r>
            <a:r>
              <a:rPr lang="de-DE" sz="1800" dirty="0">
                <a:ea typeface="ＭＳ Ｐゴシック" pitchFamily="-1" charset="-128"/>
                <a:cs typeface="ＭＳ Ｐゴシック" pitchFamily="-1" charset="-128"/>
              </a:rPr>
              <a:t> </a:t>
            </a:r>
            <a:r>
              <a:rPr lang="de-DE" sz="1800" dirty="0" err="1">
                <a:ea typeface="ＭＳ Ｐゴシック" pitchFamily="-1" charset="-128"/>
                <a:cs typeface="ＭＳ Ｐゴシック" pitchFamily="-1" charset="-128"/>
              </a:rPr>
              <a:t>visible</a:t>
            </a:r>
            <a:r>
              <a:rPr lang="de-DE" sz="1800" dirty="0">
                <a:ea typeface="ＭＳ Ｐゴシック" pitchFamily="-1" charset="-128"/>
                <a:cs typeface="ＭＳ Ｐゴシック" pitchFamily="-1" charset="-128"/>
              </a:rPr>
              <a:t>.“ (S. 173) </a:t>
            </a:r>
          </a:p>
        </p:txBody>
      </p:sp>
      <p:sp>
        <p:nvSpPr>
          <p:cNvPr id="19461" name="Rectangle 5"/>
          <p:cNvSpPr>
            <a:spLocks noChangeArrowheads="1"/>
          </p:cNvSpPr>
          <p:nvPr/>
        </p:nvSpPr>
        <p:spPr bwMode="auto">
          <a:xfrm>
            <a:off x="611188" y="4221163"/>
            <a:ext cx="7632700" cy="427037"/>
          </a:xfrm>
          <a:prstGeom prst="rect">
            <a:avLst/>
          </a:prstGeom>
          <a:noFill/>
          <a:ln w="9525">
            <a:noFill/>
            <a:miter lim="800000"/>
            <a:headEnd/>
            <a:tailEnd/>
          </a:ln>
        </p:spPr>
        <p:txBody>
          <a:bodyPr>
            <a:prstTxWarp prst="textNoShape">
              <a:avLst/>
            </a:prstTxWarp>
            <a:spAutoFit/>
          </a:bodyPr>
          <a:lstStyle/>
          <a:p>
            <a:pPr>
              <a:lnSpc>
                <a:spcPct val="110000"/>
              </a:lnSpc>
              <a:spcBef>
                <a:spcPct val="20000"/>
              </a:spcBef>
              <a:spcAft>
                <a:spcPct val="25000"/>
              </a:spcAft>
              <a:buClr>
                <a:srgbClr val="003399"/>
              </a:buClr>
              <a:buSzPct val="70000"/>
              <a:buFont typeface="Wingdings" pitchFamily="-1" charset="2"/>
              <a:buChar char="v"/>
            </a:pPr>
            <a:endParaRPr lang="de-DE" sz="2000"/>
          </a:p>
        </p:txBody>
      </p:sp>
      <p:sp>
        <p:nvSpPr>
          <p:cNvPr id="2" name="Rechteck 1"/>
          <p:cNvSpPr/>
          <p:nvPr/>
        </p:nvSpPr>
        <p:spPr>
          <a:xfrm>
            <a:off x="467544" y="904040"/>
            <a:ext cx="6696744" cy="523220"/>
          </a:xfrm>
          <a:prstGeom prst="rect">
            <a:avLst/>
          </a:prstGeom>
        </p:spPr>
        <p:txBody>
          <a:bodyPr wrap="square">
            <a:spAutoFit/>
          </a:bodyPr>
          <a:lstStyle/>
          <a:p>
            <a:r>
              <a:rPr lang="de-DE" sz="2800" dirty="0" err="1"/>
              <a:t>What</a:t>
            </a:r>
            <a:r>
              <a:rPr lang="de-DE" sz="2800" dirty="0"/>
              <a:t> </a:t>
            </a:r>
            <a:r>
              <a:rPr lang="de-DE" sz="2800" dirty="0" err="1"/>
              <a:t>is</a:t>
            </a:r>
            <a:r>
              <a:rPr lang="de-DE" sz="2800" dirty="0"/>
              <a:t> </a:t>
            </a:r>
            <a:r>
              <a:rPr lang="de-DE" sz="2800" dirty="0" err="1"/>
              <a:t>it</a:t>
            </a:r>
            <a:r>
              <a:rPr lang="de-DE" sz="2800" dirty="0"/>
              <a:t> </a:t>
            </a:r>
            <a:r>
              <a:rPr lang="de-DE" sz="2800" dirty="0" err="1"/>
              <a:t>about</a:t>
            </a:r>
            <a:r>
              <a:rPr lang="de-DE" sz="2800" dirty="0"/>
              <a:t>?</a:t>
            </a:r>
            <a:endParaRPr lang="de-DE" sz="2800" b="1" dirty="0">
              <a:latin typeface="+mj-lt"/>
            </a:endParaRPr>
          </a:p>
        </p:txBody>
      </p:sp>
    </p:spTree>
    <p:extLst>
      <p:ext uri="{BB962C8B-B14F-4D97-AF65-F5344CB8AC3E}">
        <p14:creationId xmlns:p14="http://schemas.microsoft.com/office/powerpoint/2010/main" val="137077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6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6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6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6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p:txBody>
          <a:bodyPr/>
          <a:lstStyle/>
          <a:p>
            <a:pPr eaLnBrk="1" hangingPunct="1"/>
            <a:r>
              <a:rPr lang="en-GB" dirty="0"/>
              <a:t>What is meant by Visible Learning?</a:t>
            </a:r>
          </a:p>
        </p:txBody>
      </p:sp>
      <p:sp>
        <p:nvSpPr>
          <p:cNvPr id="16387" name="Rectangle 1027"/>
          <p:cNvSpPr>
            <a:spLocks noGrp="1" noChangeArrowheads="1"/>
          </p:cNvSpPr>
          <p:nvPr>
            <p:ph type="body" idx="1"/>
          </p:nvPr>
        </p:nvSpPr>
        <p:spPr/>
        <p:txBody>
          <a:bodyPr/>
          <a:lstStyle/>
          <a:p>
            <a:pPr eaLnBrk="1" hangingPunct="1"/>
            <a:r>
              <a:rPr lang="en-GB" altLang="en-US" dirty="0">
                <a:cs typeface="Times New Roman" panose="02020603050405020304" pitchFamily="18" charset="0"/>
              </a:rPr>
              <a:t>Visible Learning is the result of 15 years’ research and synthesises over 960 meta-analyses (over 60,000 studies) relating to the influences on achievement in school-aged students. </a:t>
            </a:r>
          </a:p>
          <a:p>
            <a:pPr eaLnBrk="1" hangingPunct="1"/>
            <a:r>
              <a:rPr lang="en-GB" altLang="en-US" dirty="0">
                <a:cs typeface="Times New Roman" panose="02020603050405020304" pitchFamily="18" charset="0"/>
              </a:rPr>
              <a:t>It presents the largest ever collection of evidence-based research into what actually works in schools to improve learning (and what doesn’t).</a:t>
            </a:r>
            <a:r>
              <a:rPr lang="en-GB" altLang="en-US"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p:txBody>
          <a:bodyPr/>
          <a:lstStyle/>
          <a:p>
            <a:pPr eaLnBrk="1" hangingPunct="1"/>
            <a:r>
              <a:rPr lang="en-GB" dirty="0"/>
              <a:t>What is meant by Visible Learning?</a:t>
            </a:r>
          </a:p>
        </p:txBody>
      </p:sp>
      <p:sp>
        <p:nvSpPr>
          <p:cNvPr id="16387" name="Rectangle 1027"/>
          <p:cNvSpPr>
            <a:spLocks noGrp="1" noChangeArrowheads="1"/>
          </p:cNvSpPr>
          <p:nvPr>
            <p:ph type="body" idx="1"/>
          </p:nvPr>
        </p:nvSpPr>
        <p:spPr>
          <a:xfrm>
            <a:off x="468312" y="3044607"/>
            <a:ext cx="8156575" cy="3336721"/>
          </a:xfrm>
        </p:spPr>
        <p:txBody>
          <a:bodyPr/>
          <a:lstStyle/>
          <a:p>
            <a:pPr lvl="1" eaLnBrk="1" hangingPunct="1">
              <a:spcAft>
                <a:spcPts val="1200"/>
              </a:spcAft>
            </a:pPr>
            <a:r>
              <a:rPr lang="de-DE" dirty="0" err="1"/>
              <a:t>Based</a:t>
            </a:r>
            <a:r>
              <a:rPr lang="de-DE" dirty="0"/>
              <a:t> on </a:t>
            </a:r>
            <a:r>
              <a:rPr lang="de-DE" dirty="0" err="1"/>
              <a:t>over</a:t>
            </a:r>
            <a:r>
              <a:rPr lang="de-DE" dirty="0"/>
              <a:t> 80,000 </a:t>
            </a:r>
            <a:r>
              <a:rPr lang="de-DE" dirty="0" err="1"/>
              <a:t>studies</a:t>
            </a:r>
            <a:r>
              <a:rPr lang="de-DE" dirty="0"/>
              <a:t> (</a:t>
            </a:r>
            <a:r>
              <a:rPr lang="de-DE" dirty="0" err="1"/>
              <a:t>initially</a:t>
            </a:r>
            <a:r>
              <a:rPr lang="de-DE" dirty="0"/>
              <a:t> 50,000) </a:t>
            </a:r>
          </a:p>
          <a:p>
            <a:pPr lvl="1" eaLnBrk="1" hangingPunct="1">
              <a:spcAft>
                <a:spcPts val="1200"/>
              </a:spcAft>
            </a:pPr>
            <a:r>
              <a:rPr lang="de-DE" dirty="0" err="1"/>
              <a:t>Concerning</a:t>
            </a:r>
            <a:r>
              <a:rPr lang="de-DE" dirty="0"/>
              <a:t> </a:t>
            </a:r>
            <a:r>
              <a:rPr lang="de-DE" dirty="0" err="1"/>
              <a:t>Factors</a:t>
            </a:r>
            <a:r>
              <a:rPr lang="de-DE" dirty="0"/>
              <a:t> </a:t>
            </a:r>
            <a:r>
              <a:rPr lang="de-DE" dirty="0" err="1"/>
              <a:t>influencing</a:t>
            </a:r>
            <a:r>
              <a:rPr lang="de-DE" dirty="0"/>
              <a:t> </a:t>
            </a:r>
            <a:r>
              <a:rPr lang="de-DE" dirty="0" err="1"/>
              <a:t>the</a:t>
            </a:r>
            <a:r>
              <a:rPr lang="de-DE" dirty="0"/>
              <a:t> </a:t>
            </a:r>
            <a:r>
              <a:rPr lang="de-DE" dirty="0" err="1"/>
              <a:t>learning</a:t>
            </a:r>
            <a:r>
              <a:rPr lang="de-DE" dirty="0"/>
              <a:t> </a:t>
            </a:r>
            <a:r>
              <a:rPr lang="de-DE" dirty="0" err="1"/>
              <a:t>performance</a:t>
            </a:r>
            <a:r>
              <a:rPr lang="de-DE" dirty="0"/>
              <a:t> </a:t>
            </a:r>
            <a:r>
              <a:rPr lang="de-DE" dirty="0" err="1"/>
              <a:t>of</a:t>
            </a:r>
            <a:r>
              <a:rPr lang="de-DE" dirty="0"/>
              <a:t> </a:t>
            </a:r>
            <a:r>
              <a:rPr lang="de-DE" dirty="0" err="1"/>
              <a:t>Students</a:t>
            </a:r>
            <a:r>
              <a:rPr lang="de-DE" dirty="0"/>
              <a:t> (</a:t>
            </a:r>
            <a:r>
              <a:rPr lang="de-DE" dirty="0" err="1"/>
              <a:t>approximately</a:t>
            </a:r>
            <a:r>
              <a:rPr lang="de-DE" dirty="0"/>
              <a:t> 200 </a:t>
            </a:r>
            <a:r>
              <a:rPr lang="de-DE" dirty="0" err="1"/>
              <a:t>million</a:t>
            </a:r>
            <a:r>
              <a:rPr lang="de-DE" dirty="0"/>
              <a:t>) </a:t>
            </a:r>
          </a:p>
          <a:p>
            <a:pPr lvl="1" eaLnBrk="1" hangingPunct="1">
              <a:spcAft>
                <a:spcPts val="1200"/>
              </a:spcAft>
            </a:pPr>
            <a:r>
              <a:rPr lang="de-DE" dirty="0"/>
              <a:t>All </a:t>
            </a:r>
            <a:r>
              <a:rPr lang="de-DE" dirty="0" err="1"/>
              <a:t>ages</a:t>
            </a:r>
            <a:r>
              <a:rPr lang="de-DE" dirty="0"/>
              <a:t> </a:t>
            </a:r>
          </a:p>
          <a:p>
            <a:pPr lvl="1" eaLnBrk="1" hangingPunct="1">
              <a:spcAft>
                <a:spcPts val="1200"/>
              </a:spcAft>
            </a:pPr>
            <a:r>
              <a:rPr lang="de-DE" dirty="0"/>
              <a:t>All </a:t>
            </a:r>
            <a:r>
              <a:rPr lang="de-DE" dirty="0" err="1"/>
              <a:t>school</a:t>
            </a:r>
            <a:r>
              <a:rPr lang="de-DE" dirty="0"/>
              <a:t> </a:t>
            </a:r>
            <a:r>
              <a:rPr lang="de-DE" dirty="0" err="1"/>
              <a:t>forms</a:t>
            </a:r>
            <a:r>
              <a:rPr lang="de-DE" dirty="0"/>
              <a:t> </a:t>
            </a:r>
          </a:p>
          <a:p>
            <a:pPr lvl="1" eaLnBrk="1" hangingPunct="1">
              <a:spcAft>
                <a:spcPts val="1200"/>
              </a:spcAft>
            </a:pPr>
            <a:r>
              <a:rPr lang="de-DE" dirty="0" err="1"/>
              <a:t>From</a:t>
            </a:r>
            <a:r>
              <a:rPr lang="de-DE" dirty="0"/>
              <a:t> </a:t>
            </a:r>
            <a:r>
              <a:rPr lang="de-DE" dirty="0" err="1"/>
              <a:t>the</a:t>
            </a:r>
            <a:r>
              <a:rPr lang="de-DE" dirty="0"/>
              <a:t> </a:t>
            </a:r>
            <a:r>
              <a:rPr lang="de-DE" dirty="0" err="1"/>
              <a:t>entire</a:t>
            </a:r>
            <a:r>
              <a:rPr lang="de-DE" dirty="0"/>
              <a:t> English-</a:t>
            </a:r>
            <a:r>
              <a:rPr lang="de-DE" dirty="0" err="1"/>
              <a:t>speaking</a:t>
            </a:r>
            <a:r>
              <a:rPr lang="de-DE" dirty="0"/>
              <a:t> </a:t>
            </a:r>
            <a:r>
              <a:rPr lang="de-DE" dirty="0" err="1"/>
              <a:t>area</a:t>
            </a:r>
            <a:r>
              <a:rPr lang="de-DE" dirty="0"/>
              <a:t> </a:t>
            </a:r>
          </a:p>
          <a:p>
            <a:pPr lvl="1" eaLnBrk="1" hangingPunct="1">
              <a:spcAft>
                <a:spcPts val="1200"/>
              </a:spcAft>
            </a:pPr>
            <a:r>
              <a:rPr lang="de-DE" dirty="0" err="1"/>
              <a:t>From</a:t>
            </a:r>
            <a:r>
              <a:rPr lang="de-DE" dirty="0"/>
              <a:t> </a:t>
            </a:r>
            <a:r>
              <a:rPr lang="de-DE" dirty="0" err="1"/>
              <a:t>the</a:t>
            </a:r>
            <a:r>
              <a:rPr lang="de-DE" dirty="0"/>
              <a:t> </a:t>
            </a:r>
            <a:r>
              <a:rPr lang="de-DE" dirty="0" err="1"/>
              <a:t>years</a:t>
            </a:r>
            <a:r>
              <a:rPr lang="de-DE" dirty="0"/>
              <a:t> 1970 </a:t>
            </a:r>
            <a:r>
              <a:rPr lang="de-DE" dirty="0" err="1"/>
              <a:t>to</a:t>
            </a:r>
            <a:r>
              <a:rPr lang="de-DE" dirty="0"/>
              <a:t> 2016</a:t>
            </a:r>
          </a:p>
        </p:txBody>
      </p:sp>
      <p:sp>
        <p:nvSpPr>
          <p:cNvPr id="2" name="Rechteck 1">
            <a:extLst>
              <a:ext uri="{FF2B5EF4-FFF2-40B4-BE49-F238E27FC236}">
                <a16:creationId xmlns:a16="http://schemas.microsoft.com/office/drawing/2014/main" id="{2E10448F-6E82-9347-B401-385B368E67E8}"/>
              </a:ext>
            </a:extLst>
          </p:cNvPr>
          <p:cNvSpPr/>
          <p:nvPr/>
        </p:nvSpPr>
        <p:spPr>
          <a:xfrm>
            <a:off x="468313" y="1700808"/>
            <a:ext cx="8156575" cy="1200329"/>
          </a:xfrm>
          <a:prstGeom prst="rect">
            <a:avLst/>
          </a:prstGeom>
        </p:spPr>
        <p:txBody>
          <a:bodyPr wrap="square">
            <a:spAutoFit/>
          </a:bodyPr>
          <a:lstStyle/>
          <a:p>
            <a:r>
              <a:rPr lang="de-DE" sz="2400" dirty="0" err="1"/>
              <a:t>Meanwhile</a:t>
            </a:r>
            <a:r>
              <a:rPr lang="de-DE" sz="2400" dirty="0"/>
              <a:t> </a:t>
            </a:r>
            <a:r>
              <a:rPr lang="de-DE" sz="2400" dirty="0" err="1"/>
              <a:t>the</a:t>
            </a:r>
            <a:r>
              <a:rPr lang="de-DE" sz="2400" dirty="0"/>
              <a:t> Visible Learning </a:t>
            </a:r>
            <a:r>
              <a:rPr lang="de-DE" sz="2400" dirty="0" err="1"/>
              <a:t>research</a:t>
            </a:r>
            <a:r>
              <a:rPr lang="de-DE" sz="2400" dirty="0"/>
              <a:t> </a:t>
            </a:r>
            <a:r>
              <a:rPr lang="de-DE" sz="2400" dirty="0" err="1"/>
              <a:t>synthesises</a:t>
            </a:r>
            <a:r>
              <a:rPr lang="de-DE" sz="2400" dirty="0"/>
              <a:t> </a:t>
            </a:r>
          </a:p>
          <a:p>
            <a:pPr marL="285750" indent="-285750">
              <a:buFont typeface="Arial" panose="020B0604020202020204" pitchFamily="34" charset="0"/>
              <a:buChar char="•"/>
            </a:pPr>
            <a:r>
              <a:rPr lang="de-DE" sz="2400" dirty="0" err="1"/>
              <a:t>findings</a:t>
            </a:r>
            <a:r>
              <a:rPr lang="de-DE" sz="2400" dirty="0"/>
              <a:t> </a:t>
            </a:r>
            <a:r>
              <a:rPr lang="de-DE" sz="2400" dirty="0" err="1"/>
              <a:t>from</a:t>
            </a:r>
            <a:r>
              <a:rPr lang="de-DE" sz="2400" dirty="0"/>
              <a:t> </a:t>
            </a:r>
            <a:r>
              <a:rPr lang="de-DE" sz="2400" b="1" dirty="0"/>
              <a:t>1,400 </a:t>
            </a:r>
            <a:r>
              <a:rPr lang="de-DE" sz="2400" dirty="0"/>
              <a:t>meta-</a:t>
            </a:r>
            <a:r>
              <a:rPr lang="de-DE" sz="2400" dirty="0" err="1"/>
              <a:t>analyses</a:t>
            </a:r>
            <a:r>
              <a:rPr lang="de-DE" sz="2400" dirty="0"/>
              <a:t> </a:t>
            </a:r>
            <a:r>
              <a:rPr lang="de-DE" sz="2400" dirty="0" err="1"/>
              <a:t>of</a:t>
            </a:r>
            <a:r>
              <a:rPr lang="de-DE" sz="2400" dirty="0"/>
              <a:t> </a:t>
            </a:r>
            <a:r>
              <a:rPr lang="de-DE" sz="2400" b="1" dirty="0"/>
              <a:t>80,000 </a:t>
            </a:r>
            <a:r>
              <a:rPr lang="de-DE" sz="2400" dirty="0" err="1"/>
              <a:t>studies</a:t>
            </a:r>
            <a:r>
              <a:rPr lang="de-DE" sz="2400" dirty="0"/>
              <a:t> </a:t>
            </a:r>
          </a:p>
          <a:p>
            <a:pPr marL="285750" indent="-285750">
              <a:buFont typeface="Arial" panose="020B0604020202020204" pitchFamily="34" charset="0"/>
              <a:buChar char="•"/>
            </a:pPr>
            <a:r>
              <a:rPr lang="de-DE" sz="2400" dirty="0" err="1"/>
              <a:t>involving</a:t>
            </a:r>
            <a:r>
              <a:rPr lang="de-DE" sz="2400" dirty="0"/>
              <a:t> </a:t>
            </a:r>
            <a:r>
              <a:rPr lang="de-DE" sz="2400" b="1" dirty="0"/>
              <a:t>300 </a:t>
            </a:r>
            <a:r>
              <a:rPr lang="de-DE" sz="2400" dirty="0" err="1"/>
              <a:t>million</a:t>
            </a:r>
            <a:r>
              <a:rPr lang="de-DE" sz="2400" dirty="0"/>
              <a:t> </a:t>
            </a:r>
            <a:r>
              <a:rPr lang="de-DE" sz="2400" dirty="0" err="1"/>
              <a:t>students</a:t>
            </a:r>
            <a:endParaRPr lang="de-DE" sz="2400" dirty="0"/>
          </a:p>
        </p:txBody>
      </p:sp>
    </p:spTree>
    <p:extLst>
      <p:ext uri="{BB962C8B-B14F-4D97-AF65-F5344CB8AC3E}">
        <p14:creationId xmlns:p14="http://schemas.microsoft.com/office/powerpoint/2010/main" val="1240221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Underlying</a:t>
            </a:r>
            <a:r>
              <a:rPr lang="de-DE" dirty="0"/>
              <a:t> </a:t>
            </a:r>
            <a:r>
              <a:rPr lang="de-DE" dirty="0" err="1"/>
              <a:t>assumptions</a:t>
            </a:r>
            <a:r>
              <a:rPr lang="de-DE" dirty="0"/>
              <a:t> </a:t>
            </a:r>
            <a:r>
              <a:rPr lang="de-DE" dirty="0" err="1"/>
              <a:t>of</a:t>
            </a:r>
            <a:r>
              <a:rPr lang="de-DE" dirty="0"/>
              <a:t> Visible Learning</a:t>
            </a:r>
          </a:p>
        </p:txBody>
      </p:sp>
      <p:sp>
        <p:nvSpPr>
          <p:cNvPr id="3" name="Inhaltsplatzhalter 2"/>
          <p:cNvSpPr>
            <a:spLocks noGrp="1"/>
          </p:cNvSpPr>
          <p:nvPr>
            <p:ph idx="1"/>
          </p:nvPr>
        </p:nvSpPr>
        <p:spPr>
          <a:xfrm>
            <a:off x="553878" y="1772816"/>
            <a:ext cx="8156575" cy="4319587"/>
          </a:xfrm>
        </p:spPr>
        <p:txBody>
          <a:bodyPr/>
          <a:lstStyle/>
          <a:p>
            <a:r>
              <a:rPr lang="de-DE" dirty="0" err="1"/>
              <a:t>Everything</a:t>
            </a:r>
            <a:r>
              <a:rPr lang="de-DE" dirty="0"/>
              <a:t> </a:t>
            </a:r>
            <a:r>
              <a:rPr lang="de-DE" dirty="0" err="1"/>
              <a:t>that</a:t>
            </a:r>
            <a:r>
              <a:rPr lang="de-DE" dirty="0"/>
              <a:t> </a:t>
            </a:r>
            <a:r>
              <a:rPr lang="de-DE" dirty="0" err="1"/>
              <a:t>helps</a:t>
            </a:r>
            <a:r>
              <a:rPr lang="de-DE" dirty="0"/>
              <a:t> </a:t>
            </a:r>
            <a:r>
              <a:rPr lang="de-DE" dirty="0" err="1"/>
              <a:t>to</a:t>
            </a:r>
            <a:r>
              <a:rPr lang="de-DE" dirty="0"/>
              <a:t> </a:t>
            </a:r>
            <a:r>
              <a:rPr lang="de-DE" dirty="0" err="1"/>
              <a:t>make</a:t>
            </a:r>
            <a:r>
              <a:rPr lang="de-DE" dirty="0"/>
              <a:t> </a:t>
            </a:r>
            <a:r>
              <a:rPr lang="de-DE" dirty="0" err="1"/>
              <a:t>the</a:t>
            </a:r>
            <a:r>
              <a:rPr lang="de-DE" dirty="0"/>
              <a:t> </a:t>
            </a:r>
            <a:r>
              <a:rPr lang="de-DE" dirty="0" err="1"/>
              <a:t>effectiveness</a:t>
            </a:r>
            <a:r>
              <a:rPr lang="de-DE" dirty="0"/>
              <a:t> </a:t>
            </a:r>
            <a:r>
              <a:rPr lang="de-DE" dirty="0" err="1"/>
              <a:t>of</a:t>
            </a:r>
            <a:r>
              <a:rPr lang="de-DE" dirty="0"/>
              <a:t> </a:t>
            </a:r>
            <a:r>
              <a:rPr lang="de-DE" dirty="0" err="1"/>
              <a:t>learning</a:t>
            </a:r>
            <a:r>
              <a:rPr lang="de-DE" dirty="0"/>
              <a:t> </a:t>
            </a:r>
            <a:r>
              <a:rPr lang="de-DE" dirty="0" err="1"/>
              <a:t>processes</a:t>
            </a:r>
            <a:r>
              <a:rPr lang="de-DE" dirty="0"/>
              <a:t> </a:t>
            </a:r>
            <a:r>
              <a:rPr lang="de-DE" dirty="0" err="1"/>
              <a:t>visible</a:t>
            </a:r>
            <a:r>
              <a:rPr lang="de-DE" dirty="0"/>
              <a:t>. </a:t>
            </a:r>
          </a:p>
          <a:p>
            <a:r>
              <a:rPr lang="de-DE" dirty="0"/>
              <a:t>Learning </a:t>
            </a:r>
            <a:r>
              <a:rPr lang="de-DE" dirty="0" err="1"/>
              <a:t>success</a:t>
            </a:r>
            <a:r>
              <a:rPr lang="de-DE" dirty="0"/>
              <a:t> </a:t>
            </a:r>
            <a:r>
              <a:rPr lang="de-DE" dirty="0" err="1"/>
              <a:t>is</a:t>
            </a:r>
            <a:r>
              <a:rPr lang="de-DE" dirty="0"/>
              <a:t> </a:t>
            </a:r>
            <a:r>
              <a:rPr lang="de-DE" dirty="0" err="1"/>
              <a:t>accordingly</a:t>
            </a:r>
            <a:r>
              <a:rPr lang="de-DE" dirty="0"/>
              <a:t> </a:t>
            </a:r>
          </a:p>
          <a:p>
            <a:pPr marL="1006475" lvl="1" indent="-342900">
              <a:lnSpc>
                <a:spcPct val="150000"/>
              </a:lnSpc>
              <a:buFont typeface="Arial" panose="020B0604020202020204" pitchFamily="34" charset="0"/>
              <a:buChar char="•"/>
            </a:pPr>
            <a:r>
              <a:rPr lang="de-DE" sz="2000" dirty="0" err="1"/>
              <a:t>recognizable</a:t>
            </a:r>
            <a:r>
              <a:rPr lang="de-DE" sz="2000" dirty="0"/>
              <a:t> </a:t>
            </a:r>
          </a:p>
          <a:p>
            <a:pPr marL="1006475" lvl="1" indent="-342900">
              <a:lnSpc>
                <a:spcPct val="150000"/>
              </a:lnSpc>
              <a:buFont typeface="Arial" panose="020B0604020202020204" pitchFamily="34" charset="0"/>
              <a:buChar char="•"/>
            </a:pPr>
            <a:r>
              <a:rPr lang="de-DE" sz="2000" dirty="0" err="1"/>
              <a:t>assignable</a:t>
            </a:r>
            <a:r>
              <a:rPr lang="de-DE" sz="2000" dirty="0"/>
              <a:t>, </a:t>
            </a:r>
          </a:p>
          <a:p>
            <a:pPr marL="1006475" lvl="1" indent="-342900">
              <a:lnSpc>
                <a:spcPct val="150000"/>
              </a:lnSpc>
              <a:buFont typeface="Arial" panose="020B0604020202020204" pitchFamily="34" charset="0"/>
              <a:buChar char="•"/>
            </a:pPr>
            <a:r>
              <a:rPr lang="de-DE" sz="2000" dirty="0" err="1"/>
              <a:t>visible</a:t>
            </a:r>
            <a:r>
              <a:rPr lang="de-DE" sz="2000" dirty="0"/>
              <a:t>, </a:t>
            </a:r>
          </a:p>
          <a:p>
            <a:pPr marL="1006475" lvl="1" indent="-342900">
              <a:lnSpc>
                <a:spcPct val="150000"/>
              </a:lnSpc>
              <a:buFont typeface="Arial" panose="020B0604020202020204" pitchFamily="34" charset="0"/>
              <a:buChar char="•"/>
            </a:pPr>
            <a:r>
              <a:rPr lang="de-DE" sz="2000" dirty="0" err="1"/>
              <a:t>addressable</a:t>
            </a:r>
            <a:r>
              <a:rPr lang="de-DE" sz="2000" dirty="0"/>
              <a:t> </a:t>
            </a:r>
            <a:r>
              <a:rPr lang="de-DE" sz="1400" dirty="0"/>
              <a:t>(</a:t>
            </a:r>
            <a:r>
              <a:rPr lang="de-DE" sz="1400" dirty="0" err="1"/>
              <a:t>you</a:t>
            </a:r>
            <a:r>
              <a:rPr lang="de-DE" sz="1400" dirty="0"/>
              <a:t> </a:t>
            </a:r>
            <a:r>
              <a:rPr lang="de-DE" sz="1400" dirty="0" err="1"/>
              <a:t>can</a:t>
            </a:r>
            <a:r>
              <a:rPr lang="de-DE" sz="1400" dirty="0"/>
              <a:t> </a:t>
            </a:r>
            <a:r>
              <a:rPr lang="de-DE" sz="1400" dirty="0" err="1"/>
              <a:t>make</a:t>
            </a:r>
            <a:r>
              <a:rPr lang="de-DE" sz="1400" dirty="0"/>
              <a:t> </a:t>
            </a:r>
            <a:r>
              <a:rPr lang="de-DE" sz="1400" dirty="0" err="1"/>
              <a:t>it</a:t>
            </a:r>
            <a:r>
              <a:rPr lang="de-DE" sz="1400" dirty="0"/>
              <a:t> a </a:t>
            </a:r>
            <a:r>
              <a:rPr lang="de-DE" sz="1400" dirty="0" err="1"/>
              <a:t>subject</a:t>
            </a:r>
            <a:r>
              <a:rPr lang="de-DE" sz="1400" dirty="0"/>
              <a:t> </a:t>
            </a:r>
            <a:r>
              <a:rPr lang="de-DE" sz="1400" dirty="0" err="1"/>
              <a:t>of</a:t>
            </a:r>
            <a:r>
              <a:rPr lang="de-DE" sz="1400" dirty="0"/>
              <a:t> </a:t>
            </a:r>
            <a:r>
              <a:rPr lang="de-DE" sz="1400" dirty="0" err="1"/>
              <a:t>discussion</a:t>
            </a:r>
            <a:r>
              <a:rPr lang="de-DE" sz="1400" dirty="0"/>
              <a:t>)</a:t>
            </a:r>
            <a:endParaRPr lang="de-DE" sz="2000" dirty="0"/>
          </a:p>
          <a:p>
            <a:pPr marL="1006475" lvl="1" indent="-342900">
              <a:lnSpc>
                <a:spcPct val="150000"/>
              </a:lnSpc>
              <a:buFont typeface="Arial" panose="020B0604020202020204" pitchFamily="34" charset="0"/>
              <a:buChar char="•"/>
            </a:pPr>
            <a:r>
              <a:rPr lang="de-DE" sz="2000" dirty="0" err="1"/>
              <a:t>negotiable</a:t>
            </a:r>
            <a:endParaRPr lang="de-DE" sz="2800" dirty="0"/>
          </a:p>
          <a:p>
            <a:endParaRPr lang="de-DE"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6 Domains </a:t>
            </a:r>
            <a:r>
              <a:rPr lang="de-DE" dirty="0" err="1"/>
              <a:t>and</a:t>
            </a:r>
            <a:r>
              <a:rPr lang="de-DE" dirty="0"/>
              <a:t> 138 </a:t>
            </a:r>
            <a:r>
              <a:rPr lang="de-DE" dirty="0" err="1"/>
              <a:t>influencing</a:t>
            </a:r>
            <a:r>
              <a:rPr lang="de-DE" dirty="0"/>
              <a:t> </a:t>
            </a:r>
            <a:r>
              <a:rPr lang="de-DE" dirty="0" err="1"/>
              <a:t>Factors</a:t>
            </a:r>
            <a:r>
              <a:rPr lang="de-DE" dirty="0"/>
              <a:t> (2008)</a:t>
            </a:r>
          </a:p>
        </p:txBody>
      </p:sp>
      <p:sp>
        <p:nvSpPr>
          <p:cNvPr id="3" name="Inhaltsplatzhalter 2"/>
          <p:cNvSpPr>
            <a:spLocks noGrp="1"/>
          </p:cNvSpPr>
          <p:nvPr>
            <p:ph idx="1"/>
          </p:nvPr>
        </p:nvSpPr>
        <p:spPr/>
        <p:txBody>
          <a:bodyPr/>
          <a:lstStyle/>
          <a:p>
            <a:r>
              <a:rPr lang="de-DE" sz="2000" b="1" dirty="0" err="1"/>
              <a:t>Students</a:t>
            </a:r>
            <a:r>
              <a:rPr lang="de-DE" sz="2000" b="1" dirty="0"/>
              <a:t> (19 </a:t>
            </a:r>
            <a:r>
              <a:rPr lang="de-DE" sz="2000" b="1" dirty="0" err="1"/>
              <a:t>Factors</a:t>
            </a:r>
            <a:r>
              <a:rPr lang="de-DE" sz="2000" b="1" dirty="0"/>
              <a:t>/139 Metaanalysen) </a:t>
            </a:r>
          </a:p>
          <a:p>
            <a:r>
              <a:rPr lang="de-DE" sz="2000" b="1" dirty="0"/>
              <a:t>Family (7/35)  </a:t>
            </a:r>
          </a:p>
          <a:p>
            <a:r>
              <a:rPr lang="de-DE" sz="2000" b="1" dirty="0"/>
              <a:t>School (28/101) </a:t>
            </a:r>
          </a:p>
          <a:p>
            <a:r>
              <a:rPr lang="de-DE" sz="2000" b="1" dirty="0"/>
              <a:t>Curriculum (25/144) </a:t>
            </a:r>
          </a:p>
          <a:p>
            <a:r>
              <a:rPr lang="de-DE" sz="2000" b="1" dirty="0" err="1"/>
              <a:t>Teacher</a:t>
            </a:r>
            <a:r>
              <a:rPr lang="de-DE" sz="2000" b="1" dirty="0"/>
              <a:t> (10/31) </a:t>
            </a:r>
          </a:p>
          <a:p>
            <a:r>
              <a:rPr lang="de-DE" sz="2000" b="1" dirty="0"/>
              <a:t>Teaching (49/365) </a:t>
            </a:r>
          </a:p>
          <a:p>
            <a:endParaRPr lang="de-DE" dirty="0"/>
          </a:p>
        </p:txBody>
      </p:sp>
    </p:spTree>
  </p:cSld>
  <p:clrMapOvr>
    <a:masterClrMapping/>
  </p:clrMapOvr>
</p:sld>
</file>

<file path=ppt/theme/theme1.xml><?xml version="1.0" encoding="utf-8"?>
<a:theme xmlns:a="http://schemas.openxmlformats.org/drawingml/2006/main" name="2_Standarddesign">
  <a:themeElements>
    <a:clrScheme name="2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Standarddesign">
      <a:majorFont>
        <a:latin typeface="AgentMedDB"/>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5925</Words>
  <Application>Microsoft Office PowerPoint</Application>
  <PresentationFormat>Bildschirmpräsentation (4:3)</PresentationFormat>
  <Paragraphs>624</Paragraphs>
  <Slides>43</Slides>
  <Notes>32</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43</vt:i4>
      </vt:variant>
    </vt:vector>
  </HeadingPairs>
  <TitlesOfParts>
    <vt:vector size="53" baseType="lpstr">
      <vt:lpstr>ＭＳ Ｐゴシック</vt:lpstr>
      <vt:lpstr>AgentMedDB</vt:lpstr>
      <vt:lpstr>Aharoni</vt:lpstr>
      <vt:lpstr>Arial</vt:lpstr>
      <vt:lpstr>Calibri</vt:lpstr>
      <vt:lpstr>PT Sans Narrow</vt:lpstr>
      <vt:lpstr>Times New Roman</vt:lpstr>
      <vt:lpstr>Verdana</vt:lpstr>
      <vt:lpstr>Wingdings</vt:lpstr>
      <vt:lpstr>2_Standarddesign</vt:lpstr>
      <vt:lpstr>Visible Learning - John Hattie´s Research - </vt:lpstr>
      <vt:lpstr>Hattie-Study </vt:lpstr>
      <vt:lpstr>Visible Learning</vt:lpstr>
      <vt:lpstr>THE UNIVERSE OF HATTIE</vt:lpstr>
      <vt:lpstr> </vt:lpstr>
      <vt:lpstr>What is meant by Visible Learning?</vt:lpstr>
      <vt:lpstr>What is meant by Visible Learning?</vt:lpstr>
      <vt:lpstr>Underlying assumptions of Visible Learning</vt:lpstr>
      <vt:lpstr>6 Domains and 138 influencing Factors (2008)</vt:lpstr>
      <vt:lpstr>6 Domains and 138 influencing Factors (2008)</vt:lpstr>
      <vt:lpstr>6 Domains and 22 Sub-Domains</vt:lpstr>
      <vt:lpstr>6 Domains  - Identifying what matters most? </vt:lpstr>
      <vt:lpstr>PowerPoint-Präsentation</vt:lpstr>
      <vt:lpstr>PowerPoint-Präsentation</vt:lpstr>
      <vt:lpstr>Domain 1: Students – underlying assumptions</vt:lpstr>
      <vt:lpstr>Domain 1: Students underlying assumptions</vt:lpstr>
      <vt:lpstr>Domain 2: Family underlying assumptions</vt:lpstr>
      <vt:lpstr>Domain 3: School underlying assumptions</vt:lpstr>
      <vt:lpstr>Domain 4: Teacher underlying assumptions</vt:lpstr>
      <vt:lpstr>Domain 4: Teacher underlying assumptions</vt:lpstr>
      <vt:lpstr>Domain 5: Curriculum underlying assumptions</vt:lpstr>
      <vt:lpstr>Domain 6: Teaching underlying assumptions</vt:lpstr>
      <vt:lpstr>Domain 6:Teaching underlying assumptions</vt:lpstr>
      <vt:lpstr>Meta-analysis?</vt:lpstr>
      <vt:lpstr> Meta-Analyse &amp; effect size</vt:lpstr>
      <vt:lpstr>Effects are …</vt:lpstr>
      <vt:lpstr>Effect size</vt:lpstr>
      <vt:lpstr>Why looking upon effect sizes?</vt:lpstr>
      <vt:lpstr>The normative ideas behind</vt:lpstr>
      <vt:lpstr>Meta-Analyse &amp; effect size</vt:lpstr>
      <vt:lpstr>Effect size -  unit of measure „d“ </vt:lpstr>
      <vt:lpstr>PowerPoint-Präsentation</vt:lpstr>
      <vt:lpstr>Influence on achievement</vt:lpstr>
      <vt:lpstr>Influences on Achievement ?</vt:lpstr>
      <vt:lpstr>Reducing Class Size on Achievement?</vt:lpstr>
      <vt:lpstr>Effect on Achievement over time?</vt:lpstr>
      <vt:lpstr>Effect on Achievement over time?</vt:lpstr>
      <vt:lpstr>PowerPoint-Präsentation</vt:lpstr>
      <vt:lpstr>Critical review</vt:lpstr>
      <vt:lpstr>Critical review</vt:lpstr>
      <vt:lpstr>Critical review</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Detlev Lindau-Bank</dc:creator>
  <cp:lastModifiedBy>Margit</cp:lastModifiedBy>
  <cp:revision>129</cp:revision>
  <dcterms:created xsi:type="dcterms:W3CDTF">2014-12-04T11:15:50Z</dcterms:created>
  <dcterms:modified xsi:type="dcterms:W3CDTF">2021-01-29T10:08:06Z</dcterms:modified>
</cp:coreProperties>
</file>